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74" r:id="rId3"/>
    <p:sldId id="259" r:id="rId4"/>
    <p:sldId id="277" r:id="rId5"/>
    <p:sldId id="270" r:id="rId6"/>
    <p:sldId id="263" r:id="rId7"/>
    <p:sldId id="278" r:id="rId8"/>
    <p:sldId id="257" r:id="rId9"/>
    <p:sldId id="272" r:id="rId10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678" y="1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0">
                <a:solidFill>
                  <a:srgbClr val="1B62AB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0">
                <a:solidFill>
                  <a:srgbClr val="1B62AB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42847" y="1400937"/>
            <a:ext cx="4899660" cy="47688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400" b="0" i="0">
                <a:solidFill>
                  <a:srgbClr val="242753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7355" y="1796795"/>
            <a:ext cx="5364480" cy="45008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85799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100" b="0" i="0">
                <a:solidFill>
                  <a:srgbClr val="1B62AB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1999" cy="685799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0" y="4571"/>
            <a:ext cx="12191999" cy="6853426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32866" y="284810"/>
            <a:ext cx="6868795" cy="497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0" i="0">
                <a:solidFill>
                  <a:srgbClr val="1B62AB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26363" y="1103375"/>
            <a:ext cx="7071359" cy="31597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4/20/2023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start.bolshayaperemena.online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start.bolshayaperemena.online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>
            <a:extLst>
              <a:ext uri="{FF2B5EF4-FFF2-40B4-BE49-F238E27FC236}">
                <a16:creationId xmlns:a16="http://schemas.microsoft.com/office/drawing/2014/main" id="{1888A455-0AFB-4877-8962-834F176289E1}"/>
              </a:ext>
            </a:extLst>
          </p:cNvPr>
          <p:cNvGrpSpPr/>
          <p:nvPr/>
        </p:nvGrpSpPr>
        <p:grpSpPr>
          <a:xfrm>
            <a:off x="-152400" y="2057400"/>
            <a:ext cx="6248401" cy="2144818"/>
            <a:chOff x="-152400" y="2057400"/>
            <a:chExt cx="6248401" cy="2144818"/>
          </a:xfrm>
        </p:grpSpPr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6BF953A3-404A-4D9B-9D18-78A2D41118CE}"/>
                </a:ext>
              </a:extLst>
            </p:cNvPr>
            <p:cNvSpPr txBox="1"/>
            <p:nvPr/>
          </p:nvSpPr>
          <p:spPr>
            <a:xfrm>
              <a:off x="762001" y="2057400"/>
              <a:ext cx="53340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>
                  <a:solidFill>
                    <a:schemeClr val="bg1"/>
                  </a:solidFill>
                </a:rPr>
                <a:t>Всероссийский конкурс для школьников</a:t>
              </a:r>
              <a:r>
                <a:rPr lang="en-US" sz="3200" dirty="0">
                  <a:solidFill>
                    <a:schemeClr val="bg1"/>
                  </a:solidFill>
                </a:rPr>
                <a:t> 5-10 </a:t>
              </a:r>
              <a:r>
                <a:rPr lang="ru-RU" sz="3200" dirty="0">
                  <a:solidFill>
                    <a:schemeClr val="bg1"/>
                  </a:solidFill>
                </a:rPr>
                <a:t>классов</a:t>
              </a:r>
            </a:p>
          </p:txBody>
        </p:sp>
        <p:sp>
          <p:nvSpPr>
            <p:cNvPr id="3" name="Прямоугольник: скругленные углы 2">
              <a:extLst>
                <a:ext uri="{FF2B5EF4-FFF2-40B4-BE49-F238E27FC236}">
                  <a16:creationId xmlns:a16="http://schemas.microsoft.com/office/drawing/2014/main" id="{324F5FA0-46CB-41BC-8FB7-FBB4B5E6C991}"/>
                </a:ext>
              </a:extLst>
            </p:cNvPr>
            <p:cNvSpPr/>
            <p:nvPr/>
          </p:nvSpPr>
          <p:spPr>
            <a:xfrm>
              <a:off x="-152400" y="3125000"/>
              <a:ext cx="1256900" cy="1077218"/>
            </a:xfrm>
            <a:prstGeom prst="roundRect">
              <a:avLst>
                <a:gd name="adj" fmla="val 9519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BF571508-9351-4CA6-B475-E69D6205CE50}"/>
              </a:ext>
            </a:extLst>
          </p:cNvPr>
          <p:cNvSpPr/>
          <p:nvPr/>
        </p:nvSpPr>
        <p:spPr>
          <a:xfrm>
            <a:off x="-52432" y="5334000"/>
            <a:ext cx="10491831" cy="15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E04DA60-09B0-4ADF-AA02-E47206B62552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936858" y="1972255"/>
            <a:ext cx="10569341" cy="830997"/>
          </a:xfrm>
        </p:spPr>
        <p:txBody>
          <a:bodyPr/>
          <a:lstStyle/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</a:pPr>
            <a:r>
              <a:rPr lang="ru-RU" dirty="0"/>
              <a:t>выявление обучающихся с активной жизненной позицией, нестандартным мышлением, творческими способностями, активной социальной позицией, которые не боятся проявлять себя, учиться новому, самосовершенствоваться, менять мир к лучшему.</a:t>
            </a:r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A06BC43-2DBD-4DE4-90F9-D5C5037A0F5F}"/>
              </a:ext>
            </a:extLst>
          </p:cNvPr>
          <p:cNvSpPr txBox="1">
            <a:spLocks/>
          </p:cNvSpPr>
          <p:nvPr/>
        </p:nvSpPr>
        <p:spPr>
          <a:xfrm>
            <a:off x="874804" y="1524000"/>
            <a:ext cx="103632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0" i="0">
                <a:solidFill>
                  <a:srgbClr val="1B62AB"/>
                </a:solidFill>
                <a:latin typeface="Microsoft Sans Serif"/>
                <a:ea typeface="+mj-ea"/>
                <a:cs typeface="Microsoft Sans Serif"/>
              </a:defRPr>
            </a:lvl1pPr>
          </a:lstStyle>
          <a:p>
            <a:r>
              <a:rPr lang="ru-RU" sz="2400" u="sng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Цель конкурса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950468-0FD6-460B-82A9-775D0A7D3578}"/>
              </a:ext>
            </a:extLst>
          </p:cNvPr>
          <p:cNvSpPr txBox="1"/>
          <p:nvPr/>
        </p:nvSpPr>
        <p:spPr>
          <a:xfrm>
            <a:off x="838200" y="3362727"/>
            <a:ext cx="9982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</a:pPr>
            <a:r>
              <a:rPr lang="ru-RU" dirty="0"/>
              <a:t>формирование единого сообщества детей и взрослых на базе образовательных организаций;</a:t>
            </a:r>
          </a:p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</a:pPr>
            <a:r>
              <a:rPr lang="ru-RU" dirty="0"/>
              <a:t>поощрение каждого ребенка, независимо от его успеваемости в образовательной организации, оказание помощи в определении траектории собственного развития;</a:t>
            </a:r>
          </a:p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</a:pPr>
            <a:r>
              <a:rPr lang="ru-RU" dirty="0"/>
              <a:t>обеспечение каждому обучающемуся открытой информационно-образовательной среды в целях создания равных стартовых возможностей для эффективного саморазвития;</a:t>
            </a:r>
          </a:p>
          <a:p>
            <a:pPr marL="285750" indent="-285750">
              <a:buClr>
                <a:schemeClr val="tx1">
                  <a:lumMod val="50000"/>
                  <a:lumOff val="50000"/>
                </a:schemeClr>
              </a:buClr>
              <a:buFont typeface="Calibri" panose="020F0502020204030204" pitchFamily="34" charset="0"/>
              <a:buChar char="-"/>
            </a:pPr>
            <a:r>
              <a:rPr lang="ru-RU" dirty="0"/>
              <a:t>выявление и эффективная поддержка всестороннего развития и реализации способностей обучающихся по основным направлениям конкурса.</a:t>
            </a:r>
          </a:p>
        </p:txBody>
      </p:sp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0039C1B2-70CB-4251-8F9B-37A4DE121B74}"/>
              </a:ext>
            </a:extLst>
          </p:cNvPr>
          <p:cNvSpPr txBox="1">
            <a:spLocks/>
          </p:cNvSpPr>
          <p:nvPr/>
        </p:nvSpPr>
        <p:spPr>
          <a:xfrm>
            <a:off x="861970" y="2972067"/>
            <a:ext cx="103632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100" b="0" i="0">
                <a:solidFill>
                  <a:srgbClr val="1B62AB"/>
                </a:solidFill>
                <a:latin typeface="Microsoft Sans Serif"/>
                <a:ea typeface="+mj-ea"/>
                <a:cs typeface="Microsoft Sans Serif"/>
              </a:defRPr>
            </a:lvl1pPr>
          </a:lstStyle>
          <a:p>
            <a:r>
              <a:rPr lang="ru-RU" sz="2400" u="sng" kern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Задачи конкурса</a:t>
            </a:r>
          </a:p>
        </p:txBody>
      </p:sp>
    </p:spTree>
    <p:extLst>
      <p:ext uri="{BB962C8B-B14F-4D97-AF65-F5344CB8AC3E}">
        <p14:creationId xmlns:p14="http://schemas.microsoft.com/office/powerpoint/2010/main" val="1781125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2866" y="284810"/>
            <a:ext cx="8582660" cy="497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20" dirty="0"/>
              <a:t>«Большая</a:t>
            </a:r>
            <a:r>
              <a:rPr spc="355" dirty="0"/>
              <a:t> </a:t>
            </a:r>
            <a:r>
              <a:rPr spc="120" dirty="0"/>
              <a:t>перемена</a:t>
            </a:r>
            <a:r>
              <a:rPr spc="375" dirty="0"/>
              <a:t> </a:t>
            </a:r>
            <a:r>
              <a:rPr spc="520" dirty="0"/>
              <a:t>–</a:t>
            </a:r>
            <a:r>
              <a:rPr spc="355" dirty="0"/>
              <a:t> </a:t>
            </a:r>
            <a:r>
              <a:rPr spc="-135" dirty="0"/>
              <a:t>202</a:t>
            </a:r>
            <a:r>
              <a:rPr lang="ru-RU" spc="-135" dirty="0"/>
              <a:t>2</a:t>
            </a:r>
            <a:r>
              <a:rPr spc="-135" dirty="0"/>
              <a:t>».</a:t>
            </a:r>
            <a:r>
              <a:rPr spc="375" dirty="0"/>
              <a:t> </a:t>
            </a:r>
            <a:r>
              <a:rPr spc="200" dirty="0"/>
              <a:t>Как</a:t>
            </a:r>
            <a:r>
              <a:rPr spc="355" dirty="0"/>
              <a:t> </a:t>
            </a:r>
            <a:r>
              <a:rPr spc="220" dirty="0"/>
              <a:t>это</a:t>
            </a:r>
            <a:r>
              <a:rPr spc="375" dirty="0"/>
              <a:t> </a:t>
            </a:r>
            <a:r>
              <a:rPr spc="60" dirty="0"/>
              <a:t>было</a:t>
            </a:r>
          </a:p>
        </p:txBody>
      </p:sp>
      <p:sp>
        <p:nvSpPr>
          <p:cNvPr id="15" name="object 15"/>
          <p:cNvSpPr/>
          <p:nvPr/>
        </p:nvSpPr>
        <p:spPr>
          <a:xfrm>
            <a:off x="626363" y="2248904"/>
            <a:ext cx="2616835" cy="2082164"/>
          </a:xfrm>
          <a:custGeom>
            <a:avLst/>
            <a:gdLst/>
            <a:ahLst/>
            <a:cxnLst/>
            <a:rect l="l" t="t" r="r" b="b"/>
            <a:pathLst>
              <a:path w="2616835" h="2082164">
                <a:moveTo>
                  <a:pt x="2616708" y="0"/>
                </a:moveTo>
                <a:lnTo>
                  <a:pt x="0" y="0"/>
                </a:lnTo>
                <a:lnTo>
                  <a:pt x="0" y="2081783"/>
                </a:lnTo>
                <a:lnTo>
                  <a:pt x="2616708" y="2081783"/>
                </a:lnTo>
                <a:lnTo>
                  <a:pt x="2616708" y="0"/>
                </a:lnTo>
                <a:close/>
              </a:path>
            </a:pathLst>
          </a:custGeom>
          <a:solidFill>
            <a:srgbClr val="4DBB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/>
          <p:nvPr/>
        </p:nvSpPr>
        <p:spPr>
          <a:xfrm>
            <a:off x="3322320" y="2248904"/>
            <a:ext cx="2397760" cy="2082164"/>
          </a:xfrm>
          <a:custGeom>
            <a:avLst/>
            <a:gdLst/>
            <a:ahLst/>
            <a:cxnLst/>
            <a:rect l="l" t="t" r="r" b="b"/>
            <a:pathLst>
              <a:path w="2397760" h="2082164">
                <a:moveTo>
                  <a:pt x="2397252" y="0"/>
                </a:moveTo>
                <a:lnTo>
                  <a:pt x="0" y="0"/>
                </a:lnTo>
                <a:lnTo>
                  <a:pt x="0" y="2081783"/>
                </a:lnTo>
                <a:lnTo>
                  <a:pt x="2397252" y="2081783"/>
                </a:lnTo>
                <a:lnTo>
                  <a:pt x="2397252" y="0"/>
                </a:lnTo>
                <a:close/>
              </a:path>
            </a:pathLst>
          </a:custGeom>
          <a:solidFill>
            <a:srgbClr val="4DBB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3545383" y="2761101"/>
            <a:ext cx="2028825" cy="1148391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315"/>
              </a:spcBef>
            </a:pP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1 участник 5-7 классов получил путевку «Путешествие мечты» (</a:t>
            </a:r>
            <a:r>
              <a:rPr lang="ru-RU" sz="1200" b="1" dirty="0" err="1">
                <a:solidFill>
                  <a:srgbClr val="FFFFFF"/>
                </a:solidFill>
                <a:latin typeface="Arial"/>
                <a:cs typeface="Arial"/>
              </a:rPr>
              <a:t>Спб</a:t>
            </a: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-Владивосток) на поезде «Большая перемена»</a:t>
            </a:r>
            <a:endParaRPr sz="1200" b="1" dirty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5798820" y="2254999"/>
            <a:ext cx="2528570" cy="2075814"/>
          </a:xfrm>
          <a:custGeom>
            <a:avLst/>
            <a:gdLst/>
            <a:ahLst/>
            <a:cxnLst/>
            <a:rect l="l" t="t" r="r" b="b"/>
            <a:pathLst>
              <a:path w="2528570" h="2075814">
                <a:moveTo>
                  <a:pt x="2528316" y="100584"/>
                </a:moveTo>
                <a:lnTo>
                  <a:pt x="2406396" y="100584"/>
                </a:lnTo>
                <a:lnTo>
                  <a:pt x="2406396" y="0"/>
                </a:lnTo>
                <a:lnTo>
                  <a:pt x="219456" y="0"/>
                </a:lnTo>
                <a:lnTo>
                  <a:pt x="219456" y="100584"/>
                </a:lnTo>
                <a:lnTo>
                  <a:pt x="105156" y="100584"/>
                </a:lnTo>
                <a:lnTo>
                  <a:pt x="105156" y="106680"/>
                </a:lnTo>
                <a:lnTo>
                  <a:pt x="105156" y="214884"/>
                </a:lnTo>
                <a:lnTo>
                  <a:pt x="0" y="214884"/>
                </a:lnTo>
                <a:lnTo>
                  <a:pt x="0" y="2075688"/>
                </a:lnTo>
                <a:lnTo>
                  <a:pt x="2528316" y="2075688"/>
                </a:lnTo>
                <a:lnTo>
                  <a:pt x="2528316" y="214884"/>
                </a:lnTo>
                <a:lnTo>
                  <a:pt x="2528316" y="106680"/>
                </a:lnTo>
                <a:lnTo>
                  <a:pt x="2528316" y="100584"/>
                </a:lnTo>
                <a:close/>
              </a:path>
            </a:pathLst>
          </a:custGeom>
          <a:solidFill>
            <a:srgbClr val="4DBBC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5719572" y="2696295"/>
            <a:ext cx="2740152" cy="105663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11175" marR="499745" algn="ctr">
              <a:lnSpc>
                <a:spcPct val="114999"/>
              </a:lnSpc>
              <a:spcBef>
                <a:spcPts val="100"/>
              </a:spcBef>
            </a:pP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5 человек участвовали в финале (ДЦ «</a:t>
            </a:r>
            <a:r>
              <a:rPr lang="ru-RU" sz="1200" b="1" dirty="0" err="1">
                <a:solidFill>
                  <a:srgbClr val="FFFFFF"/>
                </a:solidFill>
                <a:latin typeface="Arial"/>
                <a:cs typeface="Arial"/>
              </a:rPr>
              <a:t>Артэк</a:t>
            </a: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»), четверо получили по 200 тыс. и один - 1 млн. рублей</a:t>
            </a:r>
            <a:endParaRPr sz="1200" dirty="0">
              <a:latin typeface="Arial"/>
              <a:cs typeface="Arial"/>
            </a:endParaRPr>
          </a:p>
        </p:txBody>
      </p:sp>
      <p:pic>
        <p:nvPicPr>
          <p:cNvPr id="21" name="object 2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92311" y="2005583"/>
            <a:ext cx="2877311" cy="1353312"/>
          </a:xfrm>
          <a:prstGeom prst="rect">
            <a:avLst/>
          </a:prstGeom>
        </p:spPr>
      </p:pic>
      <p:pic>
        <p:nvPicPr>
          <p:cNvPr id="22" name="object 22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92311" y="3456432"/>
            <a:ext cx="2898648" cy="1426464"/>
          </a:xfrm>
          <a:prstGeom prst="rect">
            <a:avLst/>
          </a:prstGeom>
        </p:spPr>
      </p:pic>
      <p:sp>
        <p:nvSpPr>
          <p:cNvPr id="23" name="object 23"/>
          <p:cNvSpPr/>
          <p:nvPr/>
        </p:nvSpPr>
        <p:spPr>
          <a:xfrm>
            <a:off x="623316" y="2235200"/>
            <a:ext cx="2620010" cy="2108200"/>
          </a:xfrm>
          <a:custGeom>
            <a:avLst/>
            <a:gdLst/>
            <a:ahLst/>
            <a:cxnLst/>
            <a:rect l="l" t="t" r="r" b="b"/>
            <a:pathLst>
              <a:path w="2620010" h="2108200">
                <a:moveTo>
                  <a:pt x="207264" y="2002523"/>
                </a:moveTo>
                <a:lnTo>
                  <a:pt x="108191" y="2002523"/>
                </a:lnTo>
                <a:lnTo>
                  <a:pt x="108191" y="1901939"/>
                </a:lnTo>
                <a:lnTo>
                  <a:pt x="0" y="1901939"/>
                </a:lnTo>
                <a:lnTo>
                  <a:pt x="0" y="2002523"/>
                </a:lnTo>
                <a:lnTo>
                  <a:pt x="0" y="2107679"/>
                </a:lnTo>
                <a:lnTo>
                  <a:pt x="108191" y="2107679"/>
                </a:lnTo>
                <a:lnTo>
                  <a:pt x="207264" y="2107679"/>
                </a:lnTo>
                <a:lnTo>
                  <a:pt x="207264" y="2002523"/>
                </a:lnTo>
                <a:close/>
              </a:path>
              <a:path w="2620010" h="2108200">
                <a:moveTo>
                  <a:pt x="234696" y="6083"/>
                </a:moveTo>
                <a:lnTo>
                  <a:pt x="120396" y="6083"/>
                </a:lnTo>
                <a:lnTo>
                  <a:pt x="1524" y="6083"/>
                </a:lnTo>
                <a:lnTo>
                  <a:pt x="0" y="6083"/>
                </a:lnTo>
                <a:lnTo>
                  <a:pt x="0" y="240779"/>
                </a:lnTo>
                <a:lnTo>
                  <a:pt x="120396" y="240779"/>
                </a:lnTo>
                <a:lnTo>
                  <a:pt x="120396" y="126479"/>
                </a:lnTo>
                <a:lnTo>
                  <a:pt x="234696" y="126479"/>
                </a:lnTo>
                <a:lnTo>
                  <a:pt x="234696" y="6083"/>
                </a:lnTo>
                <a:close/>
              </a:path>
              <a:path w="2620010" h="2108200">
                <a:moveTo>
                  <a:pt x="2618232" y="1901939"/>
                </a:moveTo>
                <a:lnTo>
                  <a:pt x="2510028" y="1901939"/>
                </a:lnTo>
                <a:lnTo>
                  <a:pt x="2510028" y="2002523"/>
                </a:lnTo>
                <a:lnTo>
                  <a:pt x="2410968" y="2002523"/>
                </a:lnTo>
                <a:lnTo>
                  <a:pt x="2410968" y="2107679"/>
                </a:lnTo>
                <a:lnTo>
                  <a:pt x="2510028" y="2107679"/>
                </a:lnTo>
                <a:lnTo>
                  <a:pt x="2618219" y="2107679"/>
                </a:lnTo>
                <a:lnTo>
                  <a:pt x="2618232" y="1901939"/>
                </a:lnTo>
                <a:close/>
              </a:path>
              <a:path w="2620010" h="2108200">
                <a:moveTo>
                  <a:pt x="2619756" y="0"/>
                </a:moveTo>
                <a:lnTo>
                  <a:pt x="2499360" y="0"/>
                </a:lnTo>
                <a:lnTo>
                  <a:pt x="2386584" y="0"/>
                </a:lnTo>
                <a:lnTo>
                  <a:pt x="2386584" y="120383"/>
                </a:lnTo>
                <a:lnTo>
                  <a:pt x="2499360" y="120383"/>
                </a:lnTo>
                <a:lnTo>
                  <a:pt x="2499360" y="234683"/>
                </a:lnTo>
                <a:lnTo>
                  <a:pt x="2619743" y="234683"/>
                </a:lnTo>
                <a:lnTo>
                  <a:pt x="2619743" y="120383"/>
                </a:lnTo>
                <a:lnTo>
                  <a:pt x="261975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/>
          <p:nvPr/>
        </p:nvSpPr>
        <p:spPr>
          <a:xfrm>
            <a:off x="3319272" y="2235200"/>
            <a:ext cx="2400300" cy="2108200"/>
          </a:xfrm>
          <a:custGeom>
            <a:avLst/>
            <a:gdLst/>
            <a:ahLst/>
            <a:cxnLst/>
            <a:rect l="l" t="t" r="r" b="b"/>
            <a:pathLst>
              <a:path w="2400300" h="2108200">
                <a:moveTo>
                  <a:pt x="207264" y="2002523"/>
                </a:moveTo>
                <a:lnTo>
                  <a:pt x="108204" y="2002523"/>
                </a:lnTo>
                <a:lnTo>
                  <a:pt x="108204" y="1901939"/>
                </a:lnTo>
                <a:lnTo>
                  <a:pt x="1524" y="1901939"/>
                </a:lnTo>
                <a:lnTo>
                  <a:pt x="1524" y="2002523"/>
                </a:lnTo>
                <a:lnTo>
                  <a:pt x="1524" y="2107679"/>
                </a:lnTo>
                <a:lnTo>
                  <a:pt x="108204" y="2107679"/>
                </a:lnTo>
                <a:lnTo>
                  <a:pt x="207264" y="2107679"/>
                </a:lnTo>
                <a:lnTo>
                  <a:pt x="207264" y="2002523"/>
                </a:lnTo>
                <a:close/>
              </a:path>
              <a:path w="2400300" h="2108200">
                <a:moveTo>
                  <a:pt x="236220" y="6083"/>
                </a:moveTo>
                <a:lnTo>
                  <a:pt x="121920" y="6083"/>
                </a:lnTo>
                <a:lnTo>
                  <a:pt x="1524" y="6083"/>
                </a:lnTo>
                <a:lnTo>
                  <a:pt x="0" y="6083"/>
                </a:lnTo>
                <a:lnTo>
                  <a:pt x="0" y="240779"/>
                </a:lnTo>
                <a:lnTo>
                  <a:pt x="121920" y="240779"/>
                </a:lnTo>
                <a:lnTo>
                  <a:pt x="121920" y="126479"/>
                </a:lnTo>
                <a:lnTo>
                  <a:pt x="236220" y="126479"/>
                </a:lnTo>
                <a:lnTo>
                  <a:pt x="236220" y="6083"/>
                </a:lnTo>
                <a:close/>
              </a:path>
              <a:path w="2400300" h="2108200">
                <a:moveTo>
                  <a:pt x="2397252" y="1901939"/>
                </a:moveTo>
                <a:lnTo>
                  <a:pt x="2290572" y="1901939"/>
                </a:lnTo>
                <a:lnTo>
                  <a:pt x="2290572" y="2002523"/>
                </a:lnTo>
                <a:lnTo>
                  <a:pt x="2191512" y="2002523"/>
                </a:lnTo>
                <a:lnTo>
                  <a:pt x="2191512" y="2107679"/>
                </a:lnTo>
                <a:lnTo>
                  <a:pt x="2290572" y="2107679"/>
                </a:lnTo>
                <a:lnTo>
                  <a:pt x="2397252" y="2107679"/>
                </a:lnTo>
                <a:lnTo>
                  <a:pt x="2397252" y="2002523"/>
                </a:lnTo>
                <a:lnTo>
                  <a:pt x="2397252" y="1901939"/>
                </a:lnTo>
                <a:close/>
              </a:path>
              <a:path w="2400300" h="2108200">
                <a:moveTo>
                  <a:pt x="2400300" y="0"/>
                </a:moveTo>
                <a:lnTo>
                  <a:pt x="2278380" y="0"/>
                </a:lnTo>
                <a:lnTo>
                  <a:pt x="2165604" y="0"/>
                </a:lnTo>
                <a:lnTo>
                  <a:pt x="2165604" y="120383"/>
                </a:lnTo>
                <a:lnTo>
                  <a:pt x="2278380" y="120383"/>
                </a:lnTo>
                <a:lnTo>
                  <a:pt x="2278380" y="234683"/>
                </a:lnTo>
                <a:lnTo>
                  <a:pt x="2400300" y="234683"/>
                </a:lnTo>
                <a:lnTo>
                  <a:pt x="2400300" y="120383"/>
                </a:lnTo>
                <a:lnTo>
                  <a:pt x="240030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object 25"/>
          <p:cNvSpPr/>
          <p:nvPr/>
        </p:nvSpPr>
        <p:spPr>
          <a:xfrm>
            <a:off x="5782056" y="2235200"/>
            <a:ext cx="2545080" cy="2108200"/>
          </a:xfrm>
          <a:custGeom>
            <a:avLst/>
            <a:gdLst/>
            <a:ahLst/>
            <a:cxnLst/>
            <a:rect l="l" t="t" r="r" b="b"/>
            <a:pathLst>
              <a:path w="2545079" h="2108200">
                <a:moveTo>
                  <a:pt x="207251" y="2002523"/>
                </a:moveTo>
                <a:lnTo>
                  <a:pt x="108191" y="2002523"/>
                </a:lnTo>
                <a:lnTo>
                  <a:pt x="108191" y="1901939"/>
                </a:lnTo>
                <a:lnTo>
                  <a:pt x="1524" y="1901939"/>
                </a:lnTo>
                <a:lnTo>
                  <a:pt x="1524" y="2002523"/>
                </a:lnTo>
                <a:lnTo>
                  <a:pt x="1524" y="2107679"/>
                </a:lnTo>
                <a:lnTo>
                  <a:pt x="108191" y="2107679"/>
                </a:lnTo>
                <a:lnTo>
                  <a:pt x="207251" y="2107679"/>
                </a:lnTo>
                <a:lnTo>
                  <a:pt x="207251" y="2002523"/>
                </a:lnTo>
                <a:close/>
              </a:path>
              <a:path w="2545079" h="2108200">
                <a:moveTo>
                  <a:pt x="236220" y="6083"/>
                </a:moveTo>
                <a:lnTo>
                  <a:pt x="121920" y="6083"/>
                </a:lnTo>
                <a:lnTo>
                  <a:pt x="1524" y="6083"/>
                </a:lnTo>
                <a:lnTo>
                  <a:pt x="0" y="6083"/>
                </a:lnTo>
                <a:lnTo>
                  <a:pt x="0" y="240779"/>
                </a:lnTo>
                <a:lnTo>
                  <a:pt x="121920" y="240779"/>
                </a:lnTo>
                <a:lnTo>
                  <a:pt x="121920" y="126479"/>
                </a:lnTo>
                <a:lnTo>
                  <a:pt x="236220" y="126479"/>
                </a:lnTo>
                <a:lnTo>
                  <a:pt x="236220" y="6083"/>
                </a:lnTo>
                <a:close/>
              </a:path>
              <a:path w="2545079" h="2108200">
                <a:moveTo>
                  <a:pt x="2542032" y="2002523"/>
                </a:moveTo>
                <a:lnTo>
                  <a:pt x="2542019" y="1901939"/>
                </a:lnTo>
                <a:lnTo>
                  <a:pt x="2435352" y="1901939"/>
                </a:lnTo>
                <a:lnTo>
                  <a:pt x="2435352" y="2002523"/>
                </a:lnTo>
                <a:lnTo>
                  <a:pt x="2336292" y="2002523"/>
                </a:lnTo>
                <a:lnTo>
                  <a:pt x="2336292" y="2107679"/>
                </a:lnTo>
                <a:lnTo>
                  <a:pt x="2435352" y="2107679"/>
                </a:lnTo>
                <a:lnTo>
                  <a:pt x="2542019" y="2107679"/>
                </a:lnTo>
                <a:lnTo>
                  <a:pt x="2542032" y="2002523"/>
                </a:lnTo>
                <a:close/>
              </a:path>
              <a:path w="2545079" h="2108200">
                <a:moveTo>
                  <a:pt x="2545080" y="0"/>
                </a:moveTo>
                <a:lnTo>
                  <a:pt x="2423160" y="0"/>
                </a:lnTo>
                <a:lnTo>
                  <a:pt x="2310384" y="0"/>
                </a:lnTo>
                <a:lnTo>
                  <a:pt x="2310384" y="120383"/>
                </a:lnTo>
                <a:lnTo>
                  <a:pt x="2423160" y="120383"/>
                </a:lnTo>
                <a:lnTo>
                  <a:pt x="2423160" y="234683"/>
                </a:lnTo>
                <a:lnTo>
                  <a:pt x="2545080" y="234683"/>
                </a:lnTo>
                <a:lnTo>
                  <a:pt x="2545080" y="120383"/>
                </a:lnTo>
                <a:lnTo>
                  <a:pt x="2545080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8092440" y="1993391"/>
            <a:ext cx="234950" cy="1635760"/>
          </a:xfrm>
          <a:custGeom>
            <a:avLst/>
            <a:gdLst/>
            <a:ahLst/>
            <a:cxnLst/>
            <a:rect l="l" t="t" r="r" b="b"/>
            <a:pathLst>
              <a:path w="234950" h="1635760">
                <a:moveTo>
                  <a:pt x="231648" y="1530096"/>
                </a:moveTo>
                <a:lnTo>
                  <a:pt x="231635" y="1429512"/>
                </a:lnTo>
                <a:lnTo>
                  <a:pt x="124968" y="1429512"/>
                </a:lnTo>
                <a:lnTo>
                  <a:pt x="124968" y="1530096"/>
                </a:lnTo>
                <a:lnTo>
                  <a:pt x="25908" y="1530096"/>
                </a:lnTo>
                <a:lnTo>
                  <a:pt x="25908" y="1635252"/>
                </a:lnTo>
                <a:lnTo>
                  <a:pt x="124968" y="1635252"/>
                </a:lnTo>
                <a:lnTo>
                  <a:pt x="231635" y="1635252"/>
                </a:lnTo>
                <a:lnTo>
                  <a:pt x="231648" y="1530096"/>
                </a:lnTo>
                <a:close/>
              </a:path>
              <a:path w="234950" h="1635760">
                <a:moveTo>
                  <a:pt x="234696" y="0"/>
                </a:moveTo>
                <a:lnTo>
                  <a:pt x="112776" y="0"/>
                </a:lnTo>
                <a:lnTo>
                  <a:pt x="0" y="0"/>
                </a:lnTo>
                <a:lnTo>
                  <a:pt x="0" y="118872"/>
                </a:lnTo>
                <a:lnTo>
                  <a:pt x="112776" y="118872"/>
                </a:lnTo>
                <a:lnTo>
                  <a:pt x="112776" y="233172"/>
                </a:lnTo>
                <a:lnTo>
                  <a:pt x="234696" y="233172"/>
                </a:lnTo>
                <a:lnTo>
                  <a:pt x="234696" y="118872"/>
                </a:lnTo>
                <a:lnTo>
                  <a:pt x="2346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object 27"/>
          <p:cNvSpPr/>
          <p:nvPr/>
        </p:nvSpPr>
        <p:spPr>
          <a:xfrm>
            <a:off x="623316" y="2005583"/>
            <a:ext cx="234950" cy="1617345"/>
          </a:xfrm>
          <a:custGeom>
            <a:avLst/>
            <a:gdLst/>
            <a:ahLst/>
            <a:cxnLst/>
            <a:rect l="l" t="t" r="r" b="b"/>
            <a:pathLst>
              <a:path w="234950" h="1617345">
                <a:moveTo>
                  <a:pt x="207264" y="1511820"/>
                </a:moveTo>
                <a:lnTo>
                  <a:pt x="108191" y="1511820"/>
                </a:lnTo>
                <a:lnTo>
                  <a:pt x="108191" y="1411224"/>
                </a:lnTo>
                <a:lnTo>
                  <a:pt x="0" y="1411224"/>
                </a:lnTo>
                <a:lnTo>
                  <a:pt x="0" y="1511820"/>
                </a:lnTo>
                <a:lnTo>
                  <a:pt x="0" y="1616964"/>
                </a:lnTo>
                <a:lnTo>
                  <a:pt x="108191" y="1616964"/>
                </a:lnTo>
                <a:lnTo>
                  <a:pt x="207264" y="1616964"/>
                </a:lnTo>
                <a:lnTo>
                  <a:pt x="207264" y="1511820"/>
                </a:lnTo>
                <a:close/>
              </a:path>
              <a:path w="234950" h="1617345">
                <a:moveTo>
                  <a:pt x="234696" y="0"/>
                </a:moveTo>
                <a:lnTo>
                  <a:pt x="120396" y="0"/>
                </a:lnTo>
                <a:lnTo>
                  <a:pt x="1524" y="0"/>
                </a:lnTo>
                <a:lnTo>
                  <a:pt x="0" y="0"/>
                </a:lnTo>
                <a:lnTo>
                  <a:pt x="0" y="234696"/>
                </a:lnTo>
                <a:lnTo>
                  <a:pt x="120396" y="234696"/>
                </a:lnTo>
                <a:lnTo>
                  <a:pt x="120396" y="120396"/>
                </a:lnTo>
                <a:lnTo>
                  <a:pt x="234696" y="120396"/>
                </a:lnTo>
                <a:lnTo>
                  <a:pt x="2346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8" name="object 2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92311" y="4986528"/>
            <a:ext cx="2898648" cy="1290828"/>
          </a:xfrm>
          <a:prstGeom prst="rect">
            <a:avLst/>
          </a:prstGeom>
        </p:spPr>
      </p:pic>
      <p:sp>
        <p:nvSpPr>
          <p:cNvPr id="29" name="object 16">
            <a:extLst>
              <a:ext uri="{FF2B5EF4-FFF2-40B4-BE49-F238E27FC236}">
                <a16:creationId xmlns:a16="http://schemas.microsoft.com/office/drawing/2014/main" id="{AB8E75B3-85BE-4646-A66F-900DEADEE3E6}"/>
              </a:ext>
            </a:extLst>
          </p:cNvPr>
          <p:cNvSpPr txBox="1"/>
          <p:nvPr/>
        </p:nvSpPr>
        <p:spPr>
          <a:xfrm>
            <a:off x="775271" y="2997088"/>
            <a:ext cx="2371725" cy="63113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7940" marR="17145" algn="ctr">
              <a:lnSpc>
                <a:spcPct val="115100"/>
              </a:lnSpc>
              <a:spcBef>
                <a:spcPts val="95"/>
              </a:spcBef>
            </a:pPr>
            <a:r>
              <a:rPr lang="ru-RU" sz="1200" b="1" dirty="0">
                <a:solidFill>
                  <a:srgbClr val="FFFFFF"/>
                </a:solidFill>
                <a:latin typeface="Arial"/>
                <a:cs typeface="Arial"/>
              </a:rPr>
              <a:t>В Вологодской области участниками стали более 30 тыс. школьников</a:t>
            </a:r>
            <a:endParaRPr sz="1200" dirty="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3028" y="1157053"/>
            <a:ext cx="7596887" cy="442429"/>
          </a:xfrm>
          <a:prstGeom prst="rect">
            <a:avLst/>
          </a:prstGeom>
          <a:solidFill>
            <a:srgbClr val="FF9F61"/>
          </a:solidFill>
        </p:spPr>
        <p:txBody>
          <a:bodyPr vert="horz" wrap="square" lIns="0" tIns="133350" rIns="0" bIns="0" rtlCol="0" anchor="ctr" anchorCtr="0">
            <a:spAutoFit/>
          </a:bodyPr>
          <a:lstStyle/>
          <a:p>
            <a:pPr marL="675005" algn="ctr">
              <a:lnSpc>
                <a:spcPct val="100000"/>
              </a:lnSpc>
              <a:spcBef>
                <a:spcPts val="1050"/>
              </a:spcBef>
            </a:pP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ПРИНЯЛИ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 УЧАСТИЕ</a:t>
            </a:r>
            <a:r>
              <a:rPr sz="20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БОЛЕЕ</a:t>
            </a:r>
            <a:r>
              <a:rPr sz="20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2000" b="1" spc="-20" dirty="0">
                <a:solidFill>
                  <a:srgbClr val="FFFFFF"/>
                </a:solidFill>
                <a:latin typeface="Arial"/>
                <a:cs typeface="Arial"/>
              </a:rPr>
              <a:t>3,9</a:t>
            </a:r>
            <a:r>
              <a:rPr sz="20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МЛН</a:t>
            </a:r>
            <a:r>
              <a:rPr sz="20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FFFFFF"/>
                </a:solidFill>
                <a:latin typeface="Arial"/>
                <a:cs typeface="Arial"/>
              </a:rPr>
              <a:t>ЧЕЛОВЕК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29DD92-195F-463A-B30D-48F8E439B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2866" y="284810"/>
            <a:ext cx="8815934" cy="1461939"/>
          </a:xfrm>
        </p:spPr>
        <p:txBody>
          <a:bodyPr/>
          <a:lstStyle/>
          <a:p>
            <a:r>
              <a:rPr lang="ru-RU" sz="3200" b="1" spc="-10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</a:rPr>
              <a:t>Сайт конкурса:</a:t>
            </a:r>
            <a:br>
              <a:rPr lang="ru-RU" sz="3200" b="1" spc="-10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</a:rPr>
            </a:br>
            <a:r>
              <a:rPr lang="en-US" sz="3200" b="1" spc="-10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2"/>
              </a:rPr>
              <a:t>https://www.bolshayaperemena.online/</a:t>
            </a:r>
            <a:br>
              <a:rPr lang="ru-RU" sz="3200" b="1" spc="-10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</a:rPr>
            </a:b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137DD21-E941-F548-C3ED-EE317FCD4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1371600"/>
            <a:ext cx="9966393" cy="576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474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4571"/>
            <a:ext cx="12191999" cy="685342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32866" y="284810"/>
            <a:ext cx="5947410" cy="48923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lang="ru-RU" spc="40" dirty="0"/>
              <a:t>Направления</a:t>
            </a:r>
            <a:r>
              <a:rPr spc="350" dirty="0"/>
              <a:t> </a:t>
            </a:r>
            <a:r>
              <a:rPr lang="ru-RU" spc="100" dirty="0"/>
              <a:t>конкурса</a:t>
            </a:r>
            <a:endParaRPr spc="4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E38646F-0D79-4DEF-B24C-0D4731F6D4E5}"/>
              </a:ext>
            </a:extLst>
          </p:cNvPr>
          <p:cNvSpPr/>
          <p:nvPr/>
        </p:nvSpPr>
        <p:spPr>
          <a:xfrm>
            <a:off x="-52432" y="5641848"/>
            <a:ext cx="12244432" cy="1216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C20B22C-0933-6204-8D1A-6DF95D8478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083877"/>
            <a:ext cx="7212273" cy="260135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F0DFF502-5BFB-95C9-D7B1-D40B62F17F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399" y="3792454"/>
            <a:ext cx="7212273" cy="245747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id="{F65B4C2A-2B72-49B2-B9BF-2E77B9165B92}"/>
              </a:ext>
            </a:extLst>
          </p:cNvPr>
          <p:cNvSpPr/>
          <p:nvPr/>
        </p:nvSpPr>
        <p:spPr>
          <a:xfrm>
            <a:off x="-52432" y="5641848"/>
            <a:ext cx="12244432" cy="1216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object 3"/>
          <p:cNvGrpSpPr/>
          <p:nvPr/>
        </p:nvGrpSpPr>
        <p:grpSpPr>
          <a:xfrm>
            <a:off x="2881883" y="1368552"/>
            <a:ext cx="5020310" cy="1657350"/>
            <a:chOff x="2881883" y="1368552"/>
            <a:chExt cx="5020310" cy="1657350"/>
          </a:xfrm>
        </p:grpSpPr>
        <p:sp>
          <p:nvSpPr>
            <p:cNvPr id="4" name="object 4"/>
            <p:cNvSpPr/>
            <p:nvPr/>
          </p:nvSpPr>
          <p:spPr>
            <a:xfrm>
              <a:off x="7415022" y="2852166"/>
              <a:ext cx="0" cy="154940"/>
            </a:xfrm>
            <a:custGeom>
              <a:avLst/>
              <a:gdLst/>
              <a:ahLst/>
              <a:cxnLst/>
              <a:rect l="l" t="t" r="r" b="b"/>
              <a:pathLst>
                <a:path h="154939">
                  <a:moveTo>
                    <a:pt x="0" y="0"/>
                  </a:moveTo>
                  <a:lnTo>
                    <a:pt x="0" y="154686"/>
                  </a:lnTo>
                </a:path>
              </a:pathLst>
            </a:custGeom>
            <a:ln w="38100">
              <a:solidFill>
                <a:srgbClr val="242753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2881883" y="1368552"/>
              <a:ext cx="5020310" cy="789940"/>
            </a:xfrm>
            <a:custGeom>
              <a:avLst/>
              <a:gdLst/>
              <a:ahLst/>
              <a:cxnLst/>
              <a:rect l="l" t="t" r="r" b="b"/>
              <a:pathLst>
                <a:path w="5020309" h="789939">
                  <a:moveTo>
                    <a:pt x="0" y="789432"/>
                  </a:moveTo>
                  <a:lnTo>
                    <a:pt x="5020056" y="789432"/>
                  </a:lnTo>
                  <a:lnTo>
                    <a:pt x="5020056" y="0"/>
                  </a:lnTo>
                  <a:lnTo>
                    <a:pt x="0" y="0"/>
                  </a:lnTo>
                  <a:lnTo>
                    <a:pt x="0" y="789432"/>
                  </a:lnTo>
                  <a:close/>
                </a:path>
              </a:pathLst>
            </a:custGeom>
            <a:solidFill>
              <a:srgbClr val="F0874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632866" y="284810"/>
            <a:ext cx="8677251" cy="86619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3535"/>
              </a:lnSpc>
              <a:spcBef>
                <a:spcPts val="95"/>
              </a:spcBef>
            </a:pPr>
            <a:r>
              <a:rPr spc="40" dirty="0"/>
              <a:t>Этапы</a:t>
            </a:r>
            <a:r>
              <a:rPr spc="355" dirty="0"/>
              <a:t> </a:t>
            </a:r>
            <a:r>
              <a:rPr spc="200" dirty="0" err="1"/>
              <a:t>Конкурса</a:t>
            </a:r>
            <a:r>
              <a:rPr spc="360" dirty="0"/>
              <a:t> </a:t>
            </a:r>
            <a:br>
              <a:rPr lang="ru-RU" spc="360" dirty="0"/>
            </a:br>
            <a:r>
              <a:rPr sz="2400" b="1" spc="229" dirty="0" err="1"/>
              <a:t>для</a:t>
            </a:r>
            <a:r>
              <a:rPr sz="2400" b="1" spc="360" dirty="0"/>
              <a:t> </a:t>
            </a:r>
            <a:r>
              <a:rPr sz="2400" b="1" spc="195" dirty="0" err="1"/>
              <a:t>школьников</a:t>
            </a:r>
            <a:r>
              <a:rPr lang="ru-RU" sz="2400" b="1" spc="195" dirty="0"/>
              <a:t> </a:t>
            </a:r>
            <a:r>
              <a:rPr sz="2400" b="1" spc="130" dirty="0"/>
              <a:t>5-7</a:t>
            </a:r>
            <a:r>
              <a:rPr sz="2400" b="1" spc="315" dirty="0"/>
              <a:t> </a:t>
            </a:r>
            <a:r>
              <a:rPr sz="2400" b="1" spc="204" dirty="0"/>
              <a:t>классов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623316" y="1367026"/>
            <a:ext cx="1694941" cy="789939"/>
          </a:xfrm>
          <a:prstGeom prst="rect">
            <a:avLst/>
          </a:prstGeom>
          <a:solidFill>
            <a:srgbClr val="F0874A"/>
          </a:solidFill>
        </p:spPr>
        <p:txBody>
          <a:bodyPr vert="horz" wrap="square" lIns="0" tIns="0" rIns="0" bIns="0" rtlCol="0">
            <a:noAutofit/>
          </a:bodyPr>
          <a:lstStyle/>
          <a:p>
            <a:pPr marL="132080">
              <a:lnSpc>
                <a:spcPct val="100000"/>
              </a:lnSpc>
            </a:pPr>
            <a:r>
              <a:rPr sz="1800" b="1" spc="-15" dirty="0" err="1">
                <a:solidFill>
                  <a:srgbClr val="FFFFFF"/>
                </a:solidFill>
                <a:latin typeface="Arial"/>
                <a:cs typeface="Arial"/>
              </a:rPr>
              <a:t>Регистрация</a:t>
            </a:r>
            <a:endParaRPr lang="ru-RU" sz="1800" b="1" spc="-15" dirty="0">
              <a:solidFill>
                <a:srgbClr val="FFFFFF"/>
              </a:solidFill>
              <a:latin typeface="Arial"/>
              <a:cs typeface="Arial"/>
            </a:endParaRPr>
          </a:p>
          <a:p>
            <a:pPr marL="132080">
              <a:lnSpc>
                <a:spcPct val="100000"/>
              </a:lnSpc>
            </a:pPr>
            <a:r>
              <a:rPr lang="ru-RU" sz="1400" spc="-15" dirty="0">
                <a:solidFill>
                  <a:srgbClr val="FFFFFF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Привлечение наставника</a:t>
            </a:r>
            <a:endParaRPr sz="1400" dirty="0"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632072" y="1532635"/>
            <a:ext cx="3520440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FFFFFF"/>
                </a:solidFill>
                <a:latin typeface="Arial"/>
                <a:cs typeface="Arial"/>
              </a:rPr>
              <a:t>Дистанционный</a:t>
            </a:r>
            <a:r>
              <a:rPr sz="1800" b="1" spc="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20" dirty="0">
                <a:solidFill>
                  <a:srgbClr val="FFFFFF"/>
                </a:solidFill>
                <a:latin typeface="Arial"/>
                <a:cs typeface="Arial"/>
              </a:rPr>
              <a:t>этап</a:t>
            </a:r>
            <a:r>
              <a:rPr sz="1800" b="1" spc="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конкурса</a:t>
            </a:r>
            <a:endParaRPr sz="1800" dirty="0">
              <a:latin typeface="Arial"/>
              <a:cs typeface="Arial"/>
            </a:endParaRPr>
          </a:p>
          <a:p>
            <a:pPr marL="64135">
              <a:lnSpc>
                <a:spcPct val="100000"/>
              </a:lnSpc>
              <a:spcBef>
                <a:spcPts val="5"/>
              </a:spcBef>
            </a:pPr>
            <a:r>
              <a:rPr sz="14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Базовая</a:t>
            </a:r>
            <a:r>
              <a:rPr sz="1400" spc="-3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оценка</a:t>
            </a:r>
            <a:r>
              <a:rPr sz="1400" spc="-2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компетенций</a:t>
            </a:r>
            <a:r>
              <a:rPr sz="14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участников</a:t>
            </a:r>
            <a:endParaRPr sz="1400" dirty="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8423147" y="1368552"/>
            <a:ext cx="3252470" cy="789940"/>
          </a:xfrm>
          <a:custGeom>
            <a:avLst/>
            <a:gdLst/>
            <a:ahLst/>
            <a:cxnLst/>
            <a:rect l="l" t="t" r="r" b="b"/>
            <a:pathLst>
              <a:path w="3252470" h="789939">
                <a:moveTo>
                  <a:pt x="0" y="789432"/>
                </a:moveTo>
                <a:lnTo>
                  <a:pt x="3252215" y="789432"/>
                </a:lnTo>
                <a:lnTo>
                  <a:pt x="3252215" y="0"/>
                </a:lnTo>
                <a:lnTo>
                  <a:pt x="0" y="0"/>
                </a:lnTo>
                <a:lnTo>
                  <a:pt x="0" y="789432"/>
                </a:lnTo>
                <a:close/>
              </a:path>
            </a:pathLst>
          </a:custGeom>
          <a:solidFill>
            <a:srgbClr val="F087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625967" y="1394916"/>
            <a:ext cx="2849880" cy="7886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Очный</a:t>
            </a:r>
            <a:r>
              <a:rPr sz="18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FFFFFF"/>
                </a:solidFill>
                <a:latin typeface="Arial"/>
                <a:cs typeface="Arial"/>
              </a:rPr>
              <a:t>ФИНАЛ</a:t>
            </a:r>
            <a:endParaRPr sz="1800" dirty="0">
              <a:latin typeface="Arial"/>
              <a:cs typeface="Arial"/>
            </a:endParaRPr>
          </a:p>
          <a:p>
            <a:pPr marL="635" algn="ctr">
              <a:lnSpc>
                <a:spcPct val="100000"/>
              </a:lnSpc>
              <a:spcBef>
                <a:spcPts val="5"/>
              </a:spcBef>
            </a:pP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8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FFFFFF"/>
                </a:solidFill>
                <a:latin typeface="Arial"/>
                <a:cs typeface="Arial"/>
              </a:rPr>
              <a:t>МДЦ</a:t>
            </a:r>
            <a:r>
              <a:rPr sz="1800" b="1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800" b="1" spc="-15" dirty="0">
                <a:solidFill>
                  <a:srgbClr val="FFFFFF"/>
                </a:solidFill>
                <a:latin typeface="Arial"/>
                <a:cs typeface="Arial"/>
              </a:rPr>
              <a:t>«</a:t>
            </a:r>
            <a:r>
              <a:rPr sz="1800" b="1" spc="-15" dirty="0" err="1">
                <a:solidFill>
                  <a:srgbClr val="FFFFFF"/>
                </a:solidFill>
                <a:latin typeface="Arial"/>
                <a:cs typeface="Arial"/>
              </a:rPr>
              <a:t>Артек</a:t>
            </a:r>
            <a:r>
              <a:rPr sz="1800" b="1" spc="-15" dirty="0">
                <a:solidFill>
                  <a:srgbClr val="FFFFFF"/>
                </a:solidFill>
                <a:latin typeface="Arial"/>
                <a:cs typeface="Arial"/>
              </a:rPr>
              <a:t>»</a:t>
            </a:r>
            <a:endParaRPr sz="18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4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Продвинутая </a:t>
            </a:r>
            <a:r>
              <a:rPr sz="14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оценка</a:t>
            </a:r>
            <a:r>
              <a:rPr sz="1400" spc="-2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4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компетенций</a:t>
            </a:r>
            <a:endParaRPr sz="1400" dirty="0">
              <a:latin typeface="Microsoft Sans Serif"/>
              <a:cs typeface="Microsoft Sans Serif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27887" y="2157983"/>
            <a:ext cx="1690370" cy="375103"/>
          </a:xfrm>
          <a:prstGeom prst="rect">
            <a:avLst/>
          </a:prstGeom>
          <a:solidFill>
            <a:srgbClr val="FFC000"/>
          </a:solidFill>
        </p:spPr>
        <p:txBody>
          <a:bodyPr vert="horz" wrap="square" lIns="0" tIns="97155" rIns="0" bIns="0" rtlCol="0">
            <a:spAutoFit/>
          </a:bodyPr>
          <a:lstStyle/>
          <a:p>
            <a:pPr marL="252095">
              <a:lnSpc>
                <a:spcPct val="100000"/>
              </a:lnSpc>
              <a:spcBef>
                <a:spcPts val="765"/>
              </a:spcBef>
            </a:pPr>
            <a:endParaRPr dirty="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2881883" y="2157983"/>
            <a:ext cx="5020310" cy="396240"/>
          </a:xfrm>
          <a:custGeom>
            <a:avLst/>
            <a:gdLst/>
            <a:ahLst/>
            <a:cxnLst/>
            <a:rect l="l" t="t" r="r" b="b"/>
            <a:pathLst>
              <a:path w="5020309" h="396239">
                <a:moveTo>
                  <a:pt x="5020056" y="0"/>
                </a:moveTo>
                <a:lnTo>
                  <a:pt x="0" y="0"/>
                </a:lnTo>
                <a:lnTo>
                  <a:pt x="0" y="396239"/>
                </a:lnTo>
                <a:lnTo>
                  <a:pt x="5020056" y="396239"/>
                </a:lnTo>
                <a:lnTo>
                  <a:pt x="5020056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 txBox="1"/>
          <p:nvPr/>
        </p:nvSpPr>
        <p:spPr>
          <a:xfrm>
            <a:off x="4452719" y="2215454"/>
            <a:ext cx="2063903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b="1" dirty="0">
                <a:solidFill>
                  <a:srgbClr val="FFFFFF"/>
                </a:solidFill>
                <a:latin typeface="Calibri"/>
                <a:cs typeface="Calibri"/>
              </a:rPr>
              <a:t>до 15 июня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8423147" y="2157983"/>
            <a:ext cx="3252470" cy="396240"/>
          </a:xfrm>
          <a:custGeom>
            <a:avLst/>
            <a:gdLst/>
            <a:ahLst/>
            <a:cxnLst/>
            <a:rect l="l" t="t" r="r" b="b"/>
            <a:pathLst>
              <a:path w="3252470" h="396239">
                <a:moveTo>
                  <a:pt x="3252215" y="0"/>
                </a:moveTo>
                <a:lnTo>
                  <a:pt x="0" y="0"/>
                </a:lnTo>
                <a:lnTo>
                  <a:pt x="0" y="396239"/>
                </a:lnTo>
                <a:lnTo>
                  <a:pt x="3252215" y="396239"/>
                </a:lnTo>
                <a:lnTo>
                  <a:pt x="3252215" y="0"/>
                </a:lnTo>
                <a:close/>
              </a:path>
            </a:pathLst>
          </a:custGeom>
          <a:solidFill>
            <a:srgbClr val="FFC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15"/>
          <p:cNvSpPr txBox="1"/>
          <p:nvPr/>
        </p:nvSpPr>
        <p:spPr>
          <a:xfrm>
            <a:off x="9523476" y="2212960"/>
            <a:ext cx="1408939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b="1" dirty="0">
                <a:solidFill>
                  <a:srgbClr val="FFFFFF"/>
                </a:solidFill>
                <a:latin typeface="Calibri"/>
                <a:cs typeface="Calibri"/>
              </a:rPr>
              <a:t>26-31 июля</a:t>
            </a:r>
            <a:endParaRPr dirty="0">
              <a:latin typeface="Calibri"/>
              <a:cs typeface="Calibri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627887" y="2994660"/>
            <a:ext cx="4227830" cy="594360"/>
          </a:xfrm>
          <a:custGeom>
            <a:avLst/>
            <a:gdLst/>
            <a:ahLst/>
            <a:cxnLst/>
            <a:rect l="l" t="t" r="r" b="b"/>
            <a:pathLst>
              <a:path w="4227830" h="594360">
                <a:moveTo>
                  <a:pt x="4227576" y="0"/>
                </a:moveTo>
                <a:lnTo>
                  <a:pt x="0" y="0"/>
                </a:lnTo>
                <a:lnTo>
                  <a:pt x="0" y="594360"/>
                </a:lnTo>
                <a:lnTo>
                  <a:pt x="4227576" y="594360"/>
                </a:lnTo>
                <a:lnTo>
                  <a:pt x="4227576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7"/>
          <p:cNvSpPr txBox="1"/>
          <p:nvPr/>
        </p:nvSpPr>
        <p:spPr>
          <a:xfrm>
            <a:off x="1007465" y="3138297"/>
            <a:ext cx="3467735" cy="361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Основные</a:t>
            </a:r>
            <a:r>
              <a:rPr sz="1100" b="1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-5" dirty="0">
                <a:solidFill>
                  <a:srgbClr val="FFFFFF"/>
                </a:solidFill>
                <a:latin typeface="Arial"/>
                <a:cs typeface="Arial"/>
              </a:rPr>
              <a:t>задания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100" dirty="0">
                <a:solidFill>
                  <a:srgbClr val="FFFFFF"/>
                </a:solidFill>
                <a:latin typeface="Microsoft Sans Serif"/>
                <a:cs typeface="Microsoft Sans Serif"/>
              </a:rPr>
              <a:t>выполняются</a:t>
            </a:r>
            <a:r>
              <a:rPr sz="11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на</a:t>
            </a:r>
            <a:r>
              <a:rPr sz="1100" spc="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протяжении</a:t>
            </a:r>
            <a:r>
              <a:rPr sz="1100" spc="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всей</a:t>
            </a:r>
            <a:r>
              <a:rPr sz="11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 игры</a:t>
            </a:r>
            <a:r>
              <a:rPr sz="11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по</a:t>
            </a:r>
            <a:r>
              <a:rPr sz="1100" spc="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1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сценарию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5617845" y="3107817"/>
            <a:ext cx="3282950" cy="361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5"/>
              </a:spcBef>
            </a:pPr>
            <a:r>
              <a:rPr sz="1100" b="1" spc="-5" dirty="0">
                <a:solidFill>
                  <a:srgbClr val="FFFFFF"/>
                </a:solidFill>
                <a:latin typeface="Arial"/>
                <a:cs typeface="Arial"/>
              </a:rPr>
              <a:t>Специализированные</a:t>
            </a:r>
            <a:r>
              <a:rPr sz="1100" b="1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100" b="1" spc="-5" dirty="0">
                <a:solidFill>
                  <a:srgbClr val="FFFFFF"/>
                </a:solidFill>
                <a:latin typeface="Arial"/>
                <a:cs typeface="Arial"/>
              </a:rPr>
              <a:t>задания</a:t>
            </a:r>
            <a:endParaRPr sz="11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100" dirty="0">
                <a:solidFill>
                  <a:srgbClr val="FFFFFF"/>
                </a:solidFill>
                <a:latin typeface="Microsoft Sans Serif"/>
                <a:cs typeface="Microsoft Sans Serif"/>
              </a:rPr>
              <a:t>выполняются</a:t>
            </a:r>
            <a:r>
              <a:rPr sz="1100" spc="-2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по</a:t>
            </a:r>
            <a:r>
              <a:rPr sz="110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вызову </a:t>
            </a:r>
            <a:r>
              <a:rPr sz="1100" dirty="0">
                <a:solidFill>
                  <a:srgbClr val="FFFFFF"/>
                </a:solidFill>
                <a:latin typeface="Microsoft Sans Serif"/>
                <a:cs typeface="Microsoft Sans Serif"/>
              </a:rPr>
              <a:t>в </a:t>
            </a:r>
            <a:r>
              <a:rPr sz="1100" spc="-25" dirty="0">
                <a:solidFill>
                  <a:srgbClr val="FFFFFF"/>
                </a:solidFill>
                <a:latin typeface="Microsoft Sans Serif"/>
                <a:cs typeface="Microsoft Sans Serif"/>
              </a:rPr>
              <a:t>знаковом</a:t>
            </a:r>
            <a:r>
              <a:rPr sz="1100" spc="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месте</a:t>
            </a:r>
            <a:r>
              <a:rPr sz="110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1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вызова</a:t>
            </a:r>
            <a:endParaRPr sz="1100">
              <a:latin typeface="Microsoft Sans Serif"/>
              <a:cs typeface="Microsoft Sans Serif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306185" y="3006851"/>
            <a:ext cx="2152015" cy="538480"/>
          </a:xfrm>
          <a:custGeom>
            <a:avLst/>
            <a:gdLst/>
            <a:ahLst/>
            <a:cxnLst/>
            <a:rect l="l" t="t" r="r" b="b"/>
            <a:pathLst>
              <a:path w="2152015" h="538479">
                <a:moveTo>
                  <a:pt x="0" y="537972"/>
                </a:moveTo>
                <a:lnTo>
                  <a:pt x="2151887" y="537972"/>
                </a:lnTo>
                <a:lnTo>
                  <a:pt x="2151887" y="0"/>
                </a:lnTo>
                <a:lnTo>
                  <a:pt x="0" y="0"/>
                </a:lnTo>
                <a:lnTo>
                  <a:pt x="0" y="537972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21"/>
          <p:cNvSpPr txBox="1"/>
          <p:nvPr/>
        </p:nvSpPr>
        <p:spPr>
          <a:xfrm>
            <a:off x="6505575" y="3107817"/>
            <a:ext cx="1755775" cy="3613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105"/>
              </a:spcBef>
            </a:pPr>
            <a:r>
              <a:rPr sz="1100" b="1" dirty="0">
                <a:solidFill>
                  <a:srgbClr val="FFFFFF"/>
                </a:solidFill>
                <a:latin typeface="Arial"/>
                <a:cs typeface="Arial"/>
              </a:rPr>
              <a:t>Собеседование</a:t>
            </a:r>
            <a:endParaRPr sz="11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11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по </a:t>
            </a:r>
            <a:r>
              <a:rPr sz="11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рейтингу</a:t>
            </a:r>
            <a:r>
              <a:rPr sz="11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1100" spc="5" dirty="0" err="1">
                <a:solidFill>
                  <a:srgbClr val="FFFFFF"/>
                </a:solidFill>
                <a:latin typeface="Microsoft Sans Serif"/>
                <a:cs typeface="Microsoft Sans Serif"/>
              </a:rPr>
              <a:t>для</a:t>
            </a:r>
            <a:r>
              <a:rPr sz="1100" spc="-2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lang="ru-RU" sz="1100" spc="-25" dirty="0">
                <a:solidFill>
                  <a:srgbClr val="FFFFFF"/>
                </a:solidFill>
                <a:latin typeface="Microsoft Sans Serif"/>
                <a:cs typeface="Microsoft Sans Serif"/>
              </a:rPr>
              <a:t> 760</a:t>
            </a:r>
            <a:r>
              <a:rPr sz="11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lang="ru-RU" sz="11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чел.</a:t>
            </a:r>
            <a:endParaRPr sz="1100" dirty="0">
              <a:latin typeface="Microsoft Sans Serif"/>
              <a:cs typeface="Microsoft Sans Serif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2818639" y="2841497"/>
            <a:ext cx="4627626" cy="52452"/>
          </a:xfrm>
          <a:custGeom>
            <a:avLst/>
            <a:gdLst/>
            <a:ahLst/>
            <a:cxnLst/>
            <a:rect l="l" t="t" r="r" b="b"/>
            <a:pathLst>
              <a:path w="7789545">
                <a:moveTo>
                  <a:pt x="0" y="0"/>
                </a:moveTo>
                <a:lnTo>
                  <a:pt x="7789163" y="0"/>
                </a:lnTo>
              </a:path>
            </a:pathLst>
          </a:custGeom>
          <a:ln w="38100">
            <a:solidFill>
              <a:srgbClr val="2427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/>
          <p:nvPr/>
        </p:nvSpPr>
        <p:spPr>
          <a:xfrm>
            <a:off x="7446264" y="2424683"/>
            <a:ext cx="0" cy="183515"/>
          </a:xfrm>
          <a:custGeom>
            <a:avLst/>
            <a:gdLst/>
            <a:ahLst/>
            <a:cxnLst/>
            <a:rect l="l" t="t" r="r" b="b"/>
            <a:pathLst>
              <a:path h="183514">
                <a:moveTo>
                  <a:pt x="0" y="0"/>
                </a:moveTo>
                <a:lnTo>
                  <a:pt x="0" y="183006"/>
                </a:lnTo>
              </a:path>
            </a:pathLst>
          </a:custGeom>
          <a:ln w="6350">
            <a:solidFill>
              <a:srgbClr val="EC7C3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object 29"/>
          <p:cNvSpPr/>
          <p:nvPr/>
        </p:nvSpPr>
        <p:spPr>
          <a:xfrm>
            <a:off x="6306185" y="3544823"/>
            <a:ext cx="2152015" cy="396240"/>
          </a:xfrm>
          <a:custGeom>
            <a:avLst/>
            <a:gdLst/>
            <a:ahLst/>
            <a:cxnLst/>
            <a:rect l="l" t="t" r="r" b="b"/>
            <a:pathLst>
              <a:path w="2152015" h="396239">
                <a:moveTo>
                  <a:pt x="2151887" y="0"/>
                </a:moveTo>
                <a:lnTo>
                  <a:pt x="0" y="0"/>
                </a:lnTo>
                <a:lnTo>
                  <a:pt x="0" y="396239"/>
                </a:lnTo>
                <a:lnTo>
                  <a:pt x="2151887" y="396239"/>
                </a:lnTo>
                <a:lnTo>
                  <a:pt x="2151887" y="0"/>
                </a:lnTo>
                <a:close/>
              </a:path>
            </a:pathLst>
          </a:custGeom>
          <a:solidFill>
            <a:srgbClr val="FF3A5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object 30"/>
          <p:cNvSpPr txBox="1"/>
          <p:nvPr/>
        </p:nvSpPr>
        <p:spPr>
          <a:xfrm>
            <a:off x="6829948" y="3582121"/>
            <a:ext cx="1143825" cy="2590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1600" b="1" spc="-45" dirty="0">
                <a:solidFill>
                  <a:srgbClr val="FFFFFF"/>
                </a:solidFill>
                <a:latin typeface="Arial"/>
                <a:cs typeface="Arial"/>
              </a:rPr>
              <a:t>10-15 июня</a:t>
            </a:r>
            <a:endParaRPr sz="1600" dirty="0">
              <a:latin typeface="Arial"/>
              <a:cs typeface="Arial"/>
            </a:endParaRPr>
          </a:p>
        </p:txBody>
      </p:sp>
      <p:sp>
        <p:nvSpPr>
          <p:cNvPr id="32" name="object 32"/>
          <p:cNvSpPr/>
          <p:nvPr/>
        </p:nvSpPr>
        <p:spPr>
          <a:xfrm>
            <a:off x="5424677" y="2554985"/>
            <a:ext cx="0" cy="292100"/>
          </a:xfrm>
          <a:custGeom>
            <a:avLst/>
            <a:gdLst/>
            <a:ahLst/>
            <a:cxnLst/>
            <a:rect l="l" t="t" r="r" b="b"/>
            <a:pathLst>
              <a:path h="292100">
                <a:moveTo>
                  <a:pt x="0" y="0"/>
                </a:moveTo>
                <a:lnTo>
                  <a:pt x="0" y="291718"/>
                </a:lnTo>
              </a:path>
            </a:pathLst>
          </a:custGeom>
          <a:ln w="38100">
            <a:solidFill>
              <a:srgbClr val="2427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object 33"/>
          <p:cNvSpPr/>
          <p:nvPr/>
        </p:nvSpPr>
        <p:spPr>
          <a:xfrm>
            <a:off x="2818638" y="2833877"/>
            <a:ext cx="2540" cy="160020"/>
          </a:xfrm>
          <a:custGeom>
            <a:avLst/>
            <a:gdLst/>
            <a:ahLst/>
            <a:cxnLst/>
            <a:rect l="l" t="t" r="r" b="b"/>
            <a:pathLst>
              <a:path w="2539" h="160019">
                <a:moveTo>
                  <a:pt x="1206" y="-19050"/>
                </a:moveTo>
                <a:lnTo>
                  <a:pt x="1206" y="178561"/>
                </a:lnTo>
              </a:path>
            </a:pathLst>
          </a:custGeom>
          <a:ln w="40512">
            <a:solidFill>
              <a:srgbClr val="2427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object 35"/>
          <p:cNvSpPr/>
          <p:nvPr/>
        </p:nvSpPr>
        <p:spPr>
          <a:xfrm>
            <a:off x="1669541" y="3569969"/>
            <a:ext cx="0" cy="447675"/>
          </a:xfrm>
          <a:custGeom>
            <a:avLst/>
            <a:gdLst/>
            <a:ahLst/>
            <a:cxnLst/>
            <a:rect l="l" t="t" r="r" b="b"/>
            <a:pathLst>
              <a:path h="447675">
                <a:moveTo>
                  <a:pt x="0" y="0"/>
                </a:moveTo>
                <a:lnTo>
                  <a:pt x="0" y="447293"/>
                </a:lnTo>
              </a:path>
            </a:pathLst>
          </a:custGeom>
          <a:ln w="38100">
            <a:solidFill>
              <a:srgbClr val="2427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object 36"/>
          <p:cNvSpPr/>
          <p:nvPr/>
        </p:nvSpPr>
        <p:spPr>
          <a:xfrm>
            <a:off x="3871277" y="3550919"/>
            <a:ext cx="0" cy="494030"/>
          </a:xfrm>
          <a:custGeom>
            <a:avLst/>
            <a:gdLst/>
            <a:ahLst/>
            <a:cxnLst/>
            <a:rect l="l" t="t" r="r" b="b"/>
            <a:pathLst>
              <a:path h="494029">
                <a:moveTo>
                  <a:pt x="0" y="0"/>
                </a:moveTo>
                <a:lnTo>
                  <a:pt x="0" y="493775"/>
                </a:lnTo>
              </a:path>
            </a:pathLst>
          </a:custGeom>
          <a:ln w="46354">
            <a:solidFill>
              <a:srgbClr val="2427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object 37"/>
          <p:cNvSpPr/>
          <p:nvPr/>
        </p:nvSpPr>
        <p:spPr>
          <a:xfrm>
            <a:off x="1669541" y="4543043"/>
            <a:ext cx="0" cy="147955"/>
          </a:xfrm>
          <a:custGeom>
            <a:avLst/>
            <a:gdLst/>
            <a:ahLst/>
            <a:cxnLst/>
            <a:rect l="l" t="t" r="r" b="b"/>
            <a:pathLst>
              <a:path h="147954">
                <a:moveTo>
                  <a:pt x="0" y="0"/>
                </a:moveTo>
                <a:lnTo>
                  <a:pt x="0" y="147827"/>
                </a:lnTo>
              </a:path>
            </a:pathLst>
          </a:custGeom>
          <a:ln w="38100">
            <a:solidFill>
              <a:srgbClr val="2427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object 38"/>
          <p:cNvSpPr/>
          <p:nvPr/>
        </p:nvSpPr>
        <p:spPr>
          <a:xfrm>
            <a:off x="623316" y="4017263"/>
            <a:ext cx="1961514" cy="525780"/>
          </a:xfrm>
          <a:custGeom>
            <a:avLst/>
            <a:gdLst/>
            <a:ahLst/>
            <a:cxnLst/>
            <a:rect l="l" t="t" r="r" b="b"/>
            <a:pathLst>
              <a:path w="1961514" h="525779">
                <a:moveTo>
                  <a:pt x="1961388" y="0"/>
                </a:moveTo>
                <a:lnTo>
                  <a:pt x="0" y="0"/>
                </a:lnTo>
                <a:lnTo>
                  <a:pt x="0" y="525780"/>
                </a:lnTo>
                <a:lnTo>
                  <a:pt x="1961388" y="525780"/>
                </a:lnTo>
                <a:lnTo>
                  <a:pt x="1961388" y="0"/>
                </a:lnTo>
                <a:close/>
              </a:path>
            </a:pathLst>
          </a:custGeom>
          <a:solidFill>
            <a:srgbClr val="B4E4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object 39"/>
          <p:cNvSpPr/>
          <p:nvPr/>
        </p:nvSpPr>
        <p:spPr>
          <a:xfrm>
            <a:off x="1669541" y="5216651"/>
            <a:ext cx="0" cy="157480"/>
          </a:xfrm>
          <a:custGeom>
            <a:avLst/>
            <a:gdLst/>
            <a:ahLst/>
            <a:cxnLst/>
            <a:rect l="l" t="t" r="r" b="b"/>
            <a:pathLst>
              <a:path h="157479">
                <a:moveTo>
                  <a:pt x="0" y="0"/>
                </a:moveTo>
                <a:lnTo>
                  <a:pt x="0" y="156972"/>
                </a:lnTo>
              </a:path>
            </a:pathLst>
          </a:custGeom>
          <a:ln w="38100">
            <a:solidFill>
              <a:srgbClr val="2427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/>
          <p:nvPr/>
        </p:nvSpPr>
        <p:spPr>
          <a:xfrm>
            <a:off x="3871277" y="4570475"/>
            <a:ext cx="0" cy="140335"/>
          </a:xfrm>
          <a:custGeom>
            <a:avLst/>
            <a:gdLst/>
            <a:ahLst/>
            <a:cxnLst/>
            <a:rect l="l" t="t" r="r" b="b"/>
            <a:pathLst>
              <a:path h="140335">
                <a:moveTo>
                  <a:pt x="0" y="0"/>
                </a:moveTo>
                <a:lnTo>
                  <a:pt x="0" y="140207"/>
                </a:lnTo>
              </a:path>
            </a:pathLst>
          </a:custGeom>
          <a:ln w="46354">
            <a:solidFill>
              <a:srgbClr val="242753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object 41"/>
          <p:cNvSpPr txBox="1"/>
          <p:nvPr/>
        </p:nvSpPr>
        <p:spPr>
          <a:xfrm>
            <a:off x="1019047" y="4184141"/>
            <a:ext cx="117157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solidFill>
                  <a:srgbClr val="242753"/>
                </a:solidFill>
                <a:latin typeface="Microsoft Sans Serif"/>
                <a:cs typeface="Microsoft Sans Serif"/>
              </a:rPr>
              <a:t>Тестовые</a:t>
            </a:r>
            <a:r>
              <a:rPr sz="1050" spc="-55" dirty="0">
                <a:solidFill>
                  <a:srgbClr val="24275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242753"/>
                </a:solidFill>
                <a:latin typeface="Microsoft Sans Serif"/>
                <a:cs typeface="Microsoft Sans Serif"/>
              </a:rPr>
              <a:t>задания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42" name="object 42"/>
          <p:cNvSpPr/>
          <p:nvPr/>
        </p:nvSpPr>
        <p:spPr>
          <a:xfrm>
            <a:off x="623316" y="4690871"/>
            <a:ext cx="1961514" cy="525780"/>
          </a:xfrm>
          <a:custGeom>
            <a:avLst/>
            <a:gdLst/>
            <a:ahLst/>
            <a:cxnLst/>
            <a:rect l="l" t="t" r="r" b="b"/>
            <a:pathLst>
              <a:path w="1961514" h="525779">
                <a:moveTo>
                  <a:pt x="1961388" y="0"/>
                </a:moveTo>
                <a:lnTo>
                  <a:pt x="0" y="0"/>
                </a:lnTo>
                <a:lnTo>
                  <a:pt x="0" y="525779"/>
                </a:lnTo>
                <a:lnTo>
                  <a:pt x="1961388" y="525779"/>
                </a:lnTo>
                <a:lnTo>
                  <a:pt x="1961388" y="0"/>
                </a:lnTo>
                <a:close/>
              </a:path>
            </a:pathLst>
          </a:custGeom>
          <a:solidFill>
            <a:srgbClr val="B4E4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object 43"/>
          <p:cNvSpPr txBox="1"/>
          <p:nvPr/>
        </p:nvSpPr>
        <p:spPr>
          <a:xfrm>
            <a:off x="1080008" y="4777232"/>
            <a:ext cx="1047750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05"/>
              </a:spcBef>
            </a:pPr>
            <a:r>
              <a:rPr sz="1050" spc="-5" dirty="0">
                <a:solidFill>
                  <a:srgbClr val="242753"/>
                </a:solidFill>
                <a:latin typeface="Microsoft Sans Serif"/>
                <a:cs typeface="Microsoft Sans Serif"/>
              </a:rPr>
              <a:t>Задания</a:t>
            </a:r>
            <a:endParaRPr sz="105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</a:pPr>
            <a:r>
              <a:rPr sz="1050" dirty="0">
                <a:solidFill>
                  <a:srgbClr val="242753"/>
                </a:solidFill>
                <a:latin typeface="Microsoft Sans Serif"/>
                <a:cs typeface="Microsoft Sans Serif"/>
              </a:rPr>
              <a:t>на</a:t>
            </a:r>
            <a:r>
              <a:rPr sz="1050" spc="-35" dirty="0">
                <a:solidFill>
                  <a:srgbClr val="24275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242753"/>
                </a:solidFill>
                <a:latin typeface="Microsoft Sans Serif"/>
                <a:cs typeface="Microsoft Sans Serif"/>
              </a:rPr>
              <a:t>креативность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44" name="object 44"/>
          <p:cNvSpPr/>
          <p:nvPr/>
        </p:nvSpPr>
        <p:spPr>
          <a:xfrm>
            <a:off x="623316" y="5373623"/>
            <a:ext cx="1961514" cy="525780"/>
          </a:xfrm>
          <a:custGeom>
            <a:avLst/>
            <a:gdLst/>
            <a:ahLst/>
            <a:cxnLst/>
            <a:rect l="l" t="t" r="r" b="b"/>
            <a:pathLst>
              <a:path w="1961514" h="525779">
                <a:moveTo>
                  <a:pt x="1961388" y="0"/>
                </a:moveTo>
                <a:lnTo>
                  <a:pt x="0" y="0"/>
                </a:lnTo>
                <a:lnTo>
                  <a:pt x="0" y="525779"/>
                </a:lnTo>
                <a:lnTo>
                  <a:pt x="1961388" y="525779"/>
                </a:lnTo>
                <a:lnTo>
                  <a:pt x="1961388" y="0"/>
                </a:lnTo>
                <a:close/>
              </a:path>
            </a:pathLst>
          </a:custGeom>
          <a:solidFill>
            <a:srgbClr val="B4E4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object 45"/>
          <p:cNvSpPr txBox="1"/>
          <p:nvPr/>
        </p:nvSpPr>
        <p:spPr>
          <a:xfrm>
            <a:off x="869391" y="5460288"/>
            <a:ext cx="1470025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98145" marR="5080" indent="-386080">
              <a:lnSpc>
                <a:spcPct val="100000"/>
              </a:lnSpc>
              <a:spcBef>
                <a:spcPts val="105"/>
              </a:spcBef>
            </a:pPr>
            <a:r>
              <a:rPr sz="1050" spc="-5" dirty="0">
                <a:solidFill>
                  <a:srgbClr val="242753"/>
                </a:solidFill>
                <a:latin typeface="Microsoft Sans Serif"/>
                <a:cs typeface="Microsoft Sans Serif"/>
              </a:rPr>
              <a:t>Задания</a:t>
            </a:r>
            <a:r>
              <a:rPr sz="1050" spc="-50" dirty="0">
                <a:solidFill>
                  <a:srgbClr val="24275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242753"/>
                </a:solidFill>
                <a:latin typeface="Microsoft Sans Serif"/>
                <a:cs typeface="Microsoft Sans Serif"/>
              </a:rPr>
              <a:t>на</a:t>
            </a:r>
            <a:r>
              <a:rPr sz="1050" spc="-40" dirty="0">
                <a:solidFill>
                  <a:srgbClr val="24275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242753"/>
                </a:solidFill>
                <a:latin typeface="Microsoft Sans Serif"/>
                <a:cs typeface="Microsoft Sans Serif"/>
              </a:rPr>
              <a:t>логическое </a:t>
            </a:r>
            <a:r>
              <a:rPr sz="1050" spc="-265" dirty="0">
                <a:solidFill>
                  <a:srgbClr val="24275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242753"/>
                </a:solidFill>
                <a:latin typeface="Microsoft Sans Serif"/>
                <a:cs typeface="Microsoft Sans Serif"/>
              </a:rPr>
              <a:t>мышление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46" name="object 46"/>
          <p:cNvSpPr/>
          <p:nvPr/>
        </p:nvSpPr>
        <p:spPr>
          <a:xfrm>
            <a:off x="2894076" y="4044696"/>
            <a:ext cx="1961514" cy="525780"/>
          </a:xfrm>
          <a:custGeom>
            <a:avLst/>
            <a:gdLst/>
            <a:ahLst/>
            <a:cxnLst/>
            <a:rect l="l" t="t" r="r" b="b"/>
            <a:pathLst>
              <a:path w="1961514" h="525779">
                <a:moveTo>
                  <a:pt x="1961388" y="0"/>
                </a:moveTo>
                <a:lnTo>
                  <a:pt x="0" y="0"/>
                </a:lnTo>
                <a:lnTo>
                  <a:pt x="0" y="525779"/>
                </a:lnTo>
                <a:lnTo>
                  <a:pt x="1961388" y="525779"/>
                </a:lnTo>
                <a:lnTo>
                  <a:pt x="1961388" y="0"/>
                </a:lnTo>
                <a:close/>
              </a:path>
            </a:pathLst>
          </a:custGeom>
          <a:solidFill>
            <a:srgbClr val="B4E4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object 47"/>
          <p:cNvSpPr txBox="1"/>
          <p:nvPr/>
        </p:nvSpPr>
        <p:spPr>
          <a:xfrm>
            <a:off x="3161538" y="4210939"/>
            <a:ext cx="142557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050" spc="-5" dirty="0">
                <a:solidFill>
                  <a:srgbClr val="242753"/>
                </a:solidFill>
                <a:latin typeface="Microsoft Sans Serif"/>
                <a:cs typeface="Microsoft Sans Serif"/>
              </a:rPr>
              <a:t>Задания</a:t>
            </a:r>
            <a:r>
              <a:rPr sz="1050" spc="-45" dirty="0">
                <a:solidFill>
                  <a:srgbClr val="242753"/>
                </a:solidFill>
                <a:latin typeface="Microsoft Sans Serif"/>
                <a:cs typeface="Microsoft Sans Serif"/>
              </a:rPr>
              <a:t> </a:t>
            </a:r>
            <a:r>
              <a:rPr sz="1050" dirty="0">
                <a:solidFill>
                  <a:srgbClr val="242753"/>
                </a:solidFill>
                <a:latin typeface="Microsoft Sans Serif"/>
                <a:cs typeface="Microsoft Sans Serif"/>
              </a:rPr>
              <a:t>на</a:t>
            </a:r>
            <a:r>
              <a:rPr sz="1050" spc="-35" dirty="0">
                <a:solidFill>
                  <a:srgbClr val="242753"/>
                </a:solidFill>
                <a:latin typeface="Microsoft Sans Serif"/>
                <a:cs typeface="Microsoft Sans Serif"/>
              </a:rPr>
              <a:t> </a:t>
            </a:r>
            <a:r>
              <a:rPr sz="1050" spc="-10" dirty="0">
                <a:solidFill>
                  <a:srgbClr val="242753"/>
                </a:solidFill>
                <a:latin typeface="Microsoft Sans Serif"/>
                <a:cs typeface="Microsoft Sans Serif"/>
              </a:rPr>
              <a:t>альтруизм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48" name="object 48"/>
          <p:cNvSpPr/>
          <p:nvPr/>
        </p:nvSpPr>
        <p:spPr>
          <a:xfrm>
            <a:off x="2894076" y="4710684"/>
            <a:ext cx="1961514" cy="527685"/>
          </a:xfrm>
          <a:custGeom>
            <a:avLst/>
            <a:gdLst/>
            <a:ahLst/>
            <a:cxnLst/>
            <a:rect l="l" t="t" r="r" b="b"/>
            <a:pathLst>
              <a:path w="1961514" h="527685">
                <a:moveTo>
                  <a:pt x="1961388" y="0"/>
                </a:moveTo>
                <a:lnTo>
                  <a:pt x="0" y="0"/>
                </a:lnTo>
                <a:lnTo>
                  <a:pt x="0" y="527304"/>
                </a:lnTo>
                <a:lnTo>
                  <a:pt x="1961388" y="527304"/>
                </a:lnTo>
                <a:lnTo>
                  <a:pt x="1961388" y="0"/>
                </a:lnTo>
                <a:close/>
              </a:path>
            </a:pathLst>
          </a:custGeom>
          <a:solidFill>
            <a:srgbClr val="B4E4F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object 49"/>
          <p:cNvSpPr txBox="1"/>
          <p:nvPr/>
        </p:nvSpPr>
        <p:spPr>
          <a:xfrm>
            <a:off x="3160014" y="4798314"/>
            <a:ext cx="1429385" cy="34671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5"/>
              </a:spcBef>
            </a:pPr>
            <a:r>
              <a:rPr sz="1050" spc="-5" dirty="0">
                <a:solidFill>
                  <a:srgbClr val="242753"/>
                </a:solidFill>
                <a:latin typeface="Microsoft Sans Serif"/>
                <a:cs typeface="Microsoft Sans Serif"/>
              </a:rPr>
              <a:t>Задания</a:t>
            </a:r>
            <a:endParaRPr sz="1050">
              <a:latin typeface="Microsoft Sans Serif"/>
              <a:cs typeface="Microsoft Sans Serif"/>
            </a:endParaRPr>
          </a:p>
          <a:p>
            <a:pPr algn="ctr">
              <a:lnSpc>
                <a:spcPct val="100000"/>
              </a:lnSpc>
            </a:pPr>
            <a:r>
              <a:rPr sz="1050" dirty="0">
                <a:solidFill>
                  <a:srgbClr val="242753"/>
                </a:solidFill>
                <a:latin typeface="Microsoft Sans Serif"/>
                <a:cs typeface="Microsoft Sans Serif"/>
              </a:rPr>
              <a:t>на</a:t>
            </a:r>
            <a:r>
              <a:rPr sz="1050" spc="-35" dirty="0">
                <a:solidFill>
                  <a:srgbClr val="242753"/>
                </a:solidFill>
                <a:latin typeface="Microsoft Sans Serif"/>
                <a:cs typeface="Microsoft Sans Serif"/>
              </a:rPr>
              <a:t> </a:t>
            </a:r>
            <a:r>
              <a:rPr sz="1050" spc="-15" dirty="0">
                <a:solidFill>
                  <a:srgbClr val="242753"/>
                </a:solidFill>
                <a:latin typeface="Microsoft Sans Serif"/>
                <a:cs typeface="Microsoft Sans Serif"/>
              </a:rPr>
              <a:t>коммуникативность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270C614-07C5-4856-A517-69505A1828A3}"/>
              </a:ext>
            </a:extLst>
          </p:cNvPr>
          <p:cNvSpPr txBox="1"/>
          <p:nvPr/>
        </p:nvSpPr>
        <p:spPr>
          <a:xfrm>
            <a:off x="888777" y="2157983"/>
            <a:ext cx="1610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pc="-10" dirty="0">
                <a:solidFill>
                  <a:srgbClr val="FFFFFF"/>
                </a:solidFill>
                <a:latin typeface="Calibri"/>
                <a:cs typeface="Calibri"/>
              </a:rPr>
              <a:t>до 15 </a:t>
            </a:r>
            <a:r>
              <a:rPr lang="ru-RU" b="1" spc="-5" dirty="0">
                <a:solidFill>
                  <a:srgbClr val="FFFFFF"/>
                </a:solidFill>
                <a:latin typeface="Calibri"/>
                <a:cs typeface="Calibri"/>
              </a:rPr>
              <a:t>мая</a:t>
            </a:r>
            <a:endParaRPr lang="ru-RU" dirty="0">
              <a:latin typeface="Calibri"/>
              <a:cs typeface="Calibri"/>
            </a:endParaRPr>
          </a:p>
          <a:p>
            <a:endParaRPr lang="ru-RU" dirty="0"/>
          </a:p>
        </p:txBody>
      </p:sp>
      <p:sp>
        <p:nvSpPr>
          <p:cNvPr id="53" name="object 12">
            <a:extLst>
              <a:ext uri="{FF2B5EF4-FFF2-40B4-BE49-F238E27FC236}">
                <a16:creationId xmlns:a16="http://schemas.microsoft.com/office/drawing/2014/main" id="{9A39A31B-13BE-4C5D-84AD-AD46CEE2682B}"/>
              </a:ext>
            </a:extLst>
          </p:cNvPr>
          <p:cNvSpPr/>
          <p:nvPr/>
        </p:nvSpPr>
        <p:spPr>
          <a:xfrm>
            <a:off x="597065" y="3542665"/>
            <a:ext cx="4258525" cy="381889"/>
          </a:xfrm>
          <a:custGeom>
            <a:avLst/>
            <a:gdLst/>
            <a:ahLst/>
            <a:cxnLst/>
            <a:rect l="l" t="t" r="r" b="b"/>
            <a:pathLst>
              <a:path w="5020309" h="396239">
                <a:moveTo>
                  <a:pt x="5020056" y="0"/>
                </a:moveTo>
                <a:lnTo>
                  <a:pt x="0" y="0"/>
                </a:lnTo>
                <a:lnTo>
                  <a:pt x="0" y="396239"/>
                </a:lnTo>
                <a:lnTo>
                  <a:pt x="5020056" y="396239"/>
                </a:lnTo>
                <a:lnTo>
                  <a:pt x="5020056" y="0"/>
                </a:lnTo>
                <a:close/>
              </a:path>
            </a:pathLst>
          </a:custGeom>
          <a:solidFill>
            <a:srgbClr val="FF50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object 13">
            <a:extLst>
              <a:ext uri="{FF2B5EF4-FFF2-40B4-BE49-F238E27FC236}">
                <a16:creationId xmlns:a16="http://schemas.microsoft.com/office/drawing/2014/main" id="{960F35CD-8F72-46DF-8D2A-3DDD8823F4DA}"/>
              </a:ext>
            </a:extLst>
          </p:cNvPr>
          <p:cNvSpPr txBox="1"/>
          <p:nvPr/>
        </p:nvSpPr>
        <p:spPr>
          <a:xfrm>
            <a:off x="1835833" y="3601080"/>
            <a:ext cx="1750725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b="1" dirty="0">
                <a:solidFill>
                  <a:srgbClr val="FFFFFF"/>
                </a:solidFill>
                <a:latin typeface="Calibri"/>
                <a:cs typeface="Calibri"/>
              </a:rPr>
              <a:t>до 29 мая</a:t>
            </a:r>
            <a:endParaRPr dirty="0">
              <a:latin typeface="Calibri"/>
              <a:cs typeface="Calibri"/>
            </a:endParaRPr>
          </a:p>
        </p:txBody>
      </p:sp>
      <p:pic>
        <p:nvPicPr>
          <p:cNvPr id="55" name="Рисунок 54">
            <a:extLst>
              <a:ext uri="{FF2B5EF4-FFF2-40B4-BE49-F238E27FC236}">
                <a16:creationId xmlns:a16="http://schemas.microsoft.com/office/drawing/2014/main" id="{3E923C06-3C11-457B-BBDA-C2A1183C62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6185" y="4415260"/>
            <a:ext cx="5695950" cy="2133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BB5E74-D080-4518-8588-1EB8E6A498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7E081BA-F75C-5338-EAE6-AB1B36AF75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0990"/>
            <a:ext cx="7020905" cy="669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5280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F5A6F22F-CD97-4815-A29D-CFC6E202B1A2}"/>
              </a:ext>
            </a:extLst>
          </p:cNvPr>
          <p:cNvSpPr/>
          <p:nvPr/>
        </p:nvSpPr>
        <p:spPr>
          <a:xfrm>
            <a:off x="-52432" y="5641848"/>
            <a:ext cx="12244432" cy="1216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2866" y="284810"/>
            <a:ext cx="5205095" cy="497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100" dirty="0"/>
              <a:t>Призовой</a:t>
            </a:r>
            <a:r>
              <a:rPr spc="360" dirty="0"/>
              <a:t> </a:t>
            </a:r>
            <a:r>
              <a:rPr spc="155" dirty="0"/>
              <a:t>фонд</a:t>
            </a:r>
            <a:r>
              <a:rPr spc="340" dirty="0"/>
              <a:t> </a:t>
            </a:r>
            <a:r>
              <a:rPr spc="235" dirty="0"/>
              <a:t>конкурса</a:t>
            </a:r>
          </a:p>
        </p:txBody>
      </p:sp>
      <p:graphicFrame>
        <p:nvGraphicFramePr>
          <p:cNvPr id="3" name="object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531616"/>
              </p:ext>
            </p:extLst>
          </p:nvPr>
        </p:nvGraphicFramePr>
        <p:xfrm>
          <a:off x="617536" y="1166875"/>
          <a:ext cx="10355263" cy="54442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520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2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5111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5066">
                <a:tc gridSpan="3"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0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Школьники</a:t>
                      </a:r>
                      <a:endParaRPr sz="1000" dirty="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001F5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86467">
                <a:tc>
                  <a:txBody>
                    <a:bodyPr/>
                    <a:lstStyle/>
                    <a:p>
                      <a:pPr algn="ctr">
                        <a:lnSpc>
                          <a:spcPts val="1130"/>
                        </a:lnSpc>
                        <a:spcBef>
                          <a:spcPts val="30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5-7</a:t>
                      </a:r>
                      <a:r>
                        <a:rPr sz="14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классы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381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E9FD7"/>
                    </a:solidFill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ts val="1130"/>
                        </a:lnSpc>
                        <a:spcBef>
                          <a:spcPts val="30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8-9</a:t>
                      </a:r>
                      <a:r>
                        <a:rPr sz="1400" b="1" spc="-4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классы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381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4DBBC3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30"/>
                        </a:lnSpc>
                        <a:spcBef>
                          <a:spcPts val="30"/>
                        </a:spcBef>
                      </a:pPr>
                      <a:r>
                        <a:rPr sz="1400" b="1" spc="-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10</a:t>
                      </a:r>
                      <a:r>
                        <a:rPr sz="1400" b="1" spc="-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4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классы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3810" marB="0" anchor="ctr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358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D1E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0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1973">
                <a:tc rowSpan="2">
                  <a:txBody>
                    <a:bodyPr/>
                    <a:lstStyle/>
                    <a:p>
                      <a:pPr marL="513080" marR="506095" indent="156845" algn="ctr">
                        <a:lnSpc>
                          <a:spcPct val="114999"/>
                        </a:lnSpc>
                        <a:spcBef>
                          <a:spcPts val="580"/>
                        </a:spcBef>
                      </a:pPr>
                      <a:r>
                        <a:rPr sz="1600" spc="-10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6</a:t>
                      </a:r>
                      <a:r>
                        <a:rPr lang="en-US" sz="1600" spc="-10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6</a:t>
                      </a:r>
                      <a:r>
                        <a:rPr sz="1600" spc="-10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0 </a:t>
                      </a:r>
                      <a:r>
                        <a:rPr sz="1600" spc="-5" dirty="0" err="1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финалистов</a:t>
                      </a:r>
                      <a:r>
                        <a:rPr sz="1600" spc="-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30" dirty="0" err="1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Диплом</a:t>
                      </a:r>
                      <a:r>
                        <a:rPr sz="1600" spc="-2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1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«</a:t>
                      </a:r>
                      <a:r>
                        <a:rPr sz="1600" spc="-15" dirty="0" err="1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Финалиста</a:t>
                      </a:r>
                      <a:r>
                        <a:rPr sz="1600" spc="-1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»</a:t>
                      </a:r>
                      <a:endParaRPr lang="ru-RU" sz="1600" spc="-15" dirty="0">
                        <a:solidFill>
                          <a:srgbClr val="44536A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513080" marR="506095" indent="156845" algn="ctr">
                        <a:lnSpc>
                          <a:spcPct val="114999"/>
                        </a:lnSpc>
                        <a:spcBef>
                          <a:spcPts val="580"/>
                        </a:spcBef>
                      </a:pPr>
                      <a:r>
                        <a:rPr sz="1600" spc="-20" dirty="0" err="1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Путевка</a:t>
                      </a:r>
                      <a:r>
                        <a:rPr sz="1600" spc="10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lang="ru-RU" sz="1600" spc="-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40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МДЦ</a:t>
                      </a:r>
                      <a:r>
                        <a:rPr sz="1600" spc="-20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 «Артек»</a:t>
                      </a:r>
                      <a:endParaRPr sz="1600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736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lang="ru-RU" sz="1600" spc="-4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1500</a:t>
                      </a:r>
                      <a:r>
                        <a:rPr sz="1600" spc="-4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полуфиналистов</a:t>
                      </a:r>
                      <a:endParaRPr sz="1600" dirty="0"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600" spc="-3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Диплом</a:t>
                      </a:r>
                      <a:r>
                        <a:rPr sz="1600" spc="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1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«Герой»</a:t>
                      </a:r>
                      <a:endParaRPr sz="1600" dirty="0"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EDEE"/>
                    </a:solidFill>
                  </a:tcPr>
                </a:tc>
                <a:tc>
                  <a:txBody>
                    <a:bodyPr/>
                    <a:lstStyle/>
                    <a:p>
                      <a:pPr marL="1270"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lang="ru-RU" sz="1600" spc="-4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1500</a:t>
                      </a:r>
                      <a:r>
                        <a:rPr sz="1600" spc="-4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полуфиналистов</a:t>
                      </a:r>
                      <a:endParaRPr sz="1600" dirty="0"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80"/>
                        </a:spcBef>
                      </a:pPr>
                      <a:r>
                        <a:rPr sz="1600" spc="-1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Статус</a:t>
                      </a:r>
                      <a:r>
                        <a:rPr sz="1600" spc="3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1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«Герой»</a:t>
                      </a:r>
                      <a:endParaRPr sz="1600" dirty="0"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</a:txBody>
                  <a:tcPr marL="0" marR="0" marT="44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8223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7366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marL="627380" marR="618490" indent="42545" algn="ctr">
                        <a:lnSpc>
                          <a:spcPct val="114999"/>
                        </a:lnSpc>
                        <a:spcBef>
                          <a:spcPts val="635"/>
                        </a:spcBef>
                      </a:pPr>
                      <a:r>
                        <a:rPr lang="ru-RU" sz="1600" spc="-1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6</a:t>
                      </a:r>
                      <a:r>
                        <a:rPr sz="1600" spc="-1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00 </a:t>
                      </a:r>
                      <a:r>
                        <a:rPr sz="1600" spc="-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финалистов </a:t>
                      </a:r>
                      <a:r>
                        <a:rPr sz="160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3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Диплом</a:t>
                      </a:r>
                      <a:r>
                        <a:rPr sz="1600" spc="-2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«</a:t>
                      </a:r>
                      <a:r>
                        <a:rPr sz="1600" spc="-20" dirty="0" err="1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Звезда</a:t>
                      </a:r>
                      <a:r>
                        <a:rPr sz="1600" spc="-2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»</a:t>
                      </a:r>
                      <a:endParaRPr lang="ru-RU" sz="1600" spc="-20" dirty="0"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627380" marR="618490" indent="42545" algn="ctr">
                        <a:lnSpc>
                          <a:spcPct val="114999"/>
                        </a:lnSpc>
                        <a:spcBef>
                          <a:spcPts val="635"/>
                        </a:spcBef>
                      </a:pPr>
                      <a:r>
                        <a:rPr lang="ru-RU" sz="1600" spc="-2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100 тыс. руб. </a:t>
                      </a:r>
                      <a:r>
                        <a:rPr lang="ru-RU" sz="1600" spc="-3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на образование</a:t>
                      </a:r>
                      <a:endParaRPr sz="1600" dirty="0"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</a:txBody>
                  <a:tcPr marL="0" marR="0" marT="806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1ED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r>
                        <a:rPr lang="ru-RU" sz="1600" spc="-1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600</a:t>
                      </a:r>
                      <a:r>
                        <a:rPr lang="ru-RU" sz="1600" spc="-4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финалистов</a:t>
                      </a:r>
                      <a:endParaRPr lang="ru-RU" sz="1600" dirty="0"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146685" marR="137795" indent="93980" algn="ctr">
                        <a:lnSpc>
                          <a:spcPct val="114999"/>
                        </a:lnSpc>
                      </a:pPr>
                      <a:r>
                        <a:rPr lang="ru-RU" sz="1600" spc="-3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200 тыс. руб. на образование</a:t>
                      </a:r>
                    </a:p>
                    <a:p>
                      <a:pPr marL="146685" marR="137795" indent="93980" algn="ctr">
                        <a:lnSpc>
                          <a:spcPct val="114999"/>
                        </a:lnSpc>
                      </a:pPr>
                      <a:r>
                        <a:rPr lang="ru-RU" sz="1600" spc="-3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Диплом</a:t>
                      </a:r>
                      <a:r>
                        <a:rPr lang="ru-RU" sz="1600" spc="2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2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«Звезда»</a:t>
                      </a:r>
                      <a:endParaRPr lang="ru-RU" sz="1600" spc="10" dirty="0"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146685" marR="137795" indent="93980" algn="ctr">
                        <a:lnSpc>
                          <a:spcPct val="114999"/>
                        </a:lnSpc>
                      </a:pPr>
                      <a:r>
                        <a:rPr lang="ru-RU" sz="1600" spc="-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+</a:t>
                      </a:r>
                      <a:r>
                        <a:rPr lang="ru-RU" sz="1600" spc="1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баллы</a:t>
                      </a:r>
                      <a:r>
                        <a:rPr lang="ru-RU" sz="1600" spc="2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6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к </a:t>
                      </a:r>
                      <a:r>
                        <a:rPr lang="ru-RU" sz="1600" spc="-6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1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портфолио</a:t>
                      </a:r>
                      <a:r>
                        <a:rPr lang="ru-RU" sz="1600" spc="2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1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при</a:t>
                      </a:r>
                      <a:r>
                        <a:rPr lang="ru-RU" sz="1600" spc="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1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поступлении</a:t>
                      </a:r>
                      <a:r>
                        <a:rPr lang="ru-RU" sz="1600" spc="4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5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lang="ru-RU" sz="1600" spc="1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30" dirty="0">
                          <a:solidFill>
                            <a:schemeClr val="tx1"/>
                          </a:solidFill>
                          <a:latin typeface="Microsoft Sans Serif"/>
                          <a:cs typeface="Microsoft Sans Serif"/>
                        </a:rPr>
                        <a:t>вуз</a:t>
                      </a:r>
                      <a:endParaRPr lang="ru-RU" sz="1600" dirty="0">
                        <a:solidFill>
                          <a:schemeClr val="tx1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0" algn="ctr">
                        <a:lnSpc>
                          <a:spcPct val="100000"/>
                        </a:lnSpc>
                        <a:spcBef>
                          <a:spcPts val="130"/>
                        </a:spcBef>
                      </a:pPr>
                      <a:endParaRPr sz="1600" dirty="0">
                        <a:solidFill>
                          <a:srgbClr val="FF0000"/>
                        </a:solidFill>
                        <a:latin typeface="Microsoft Sans Serif"/>
                        <a:cs typeface="Microsoft Sans Serif"/>
                      </a:endParaRPr>
                    </a:p>
                  </a:txBody>
                  <a:tcPr marL="0" marR="0" marT="1651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6747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614"/>
                        </a:lnSpc>
                      </a:pPr>
                      <a:r>
                        <a:rPr sz="1600" b="1" spc="-5" dirty="0">
                          <a:latin typeface="Arial"/>
                          <a:cs typeface="Arial"/>
                        </a:rPr>
                        <a:t>30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600" b="1" spc="-1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п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об</a:t>
                      </a:r>
                      <a:r>
                        <a:rPr sz="1600" b="1" spc="5" dirty="0">
                          <a:latin typeface="Arial"/>
                          <a:cs typeface="Arial"/>
                        </a:rPr>
                        <a:t>е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ди</a:t>
                      </a:r>
                      <a:r>
                        <a:rPr sz="1600" b="1" spc="-15" dirty="0">
                          <a:latin typeface="Arial"/>
                          <a:cs typeface="Arial"/>
                        </a:rPr>
                        <a:t>т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е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л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ей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57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600" dirty="0">
                        <a:latin typeface="Times New Roman"/>
                        <a:cs typeface="Times New Roman"/>
                      </a:endParaRPr>
                    </a:p>
                    <a:p>
                      <a:pPr marL="1270" algn="ctr">
                        <a:lnSpc>
                          <a:spcPct val="100000"/>
                        </a:lnSpc>
                      </a:pPr>
                      <a:r>
                        <a:rPr lang="ru-RU" sz="1600" b="1" spc="-55" dirty="0">
                          <a:latin typeface="Arial"/>
                          <a:cs typeface="Arial"/>
                        </a:rPr>
                        <a:t>150</a:t>
                      </a:r>
                      <a:r>
                        <a:rPr sz="1600" b="1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>
                          <a:latin typeface="Arial"/>
                          <a:cs typeface="Arial"/>
                        </a:rPr>
                        <a:t>победителей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698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rgbClr val="D1EDE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Bef>
                          <a:spcPts val="745"/>
                        </a:spcBef>
                      </a:pPr>
                      <a:r>
                        <a:rPr lang="ru-RU" sz="1600" b="1" spc="-70" dirty="0">
                          <a:latin typeface="Arial"/>
                          <a:cs typeface="Arial"/>
                        </a:rPr>
                        <a:t>150</a:t>
                      </a:r>
                      <a:r>
                        <a:rPr sz="1600" b="1" spc="-7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 err="1">
                          <a:latin typeface="Arial"/>
                          <a:cs typeface="Arial"/>
                        </a:rPr>
                        <a:t>п</a:t>
                      </a:r>
                      <a:r>
                        <a:rPr sz="1600" b="1" dirty="0" err="1">
                          <a:latin typeface="Arial"/>
                          <a:cs typeface="Arial"/>
                        </a:rPr>
                        <a:t>об</a:t>
                      </a:r>
                      <a:r>
                        <a:rPr sz="1600" b="1" spc="5" dirty="0" err="1">
                          <a:latin typeface="Arial"/>
                          <a:cs typeface="Arial"/>
                        </a:rPr>
                        <a:t>е</a:t>
                      </a:r>
                      <a:r>
                        <a:rPr sz="1600" b="1" spc="-10" dirty="0" err="1">
                          <a:latin typeface="Arial"/>
                          <a:cs typeface="Arial"/>
                        </a:rPr>
                        <a:t>ди</a:t>
                      </a:r>
                      <a:r>
                        <a:rPr sz="1600" b="1" spc="-15" dirty="0" err="1">
                          <a:latin typeface="Arial"/>
                          <a:cs typeface="Arial"/>
                        </a:rPr>
                        <a:t>т</a:t>
                      </a:r>
                      <a:r>
                        <a:rPr sz="1600" b="1" dirty="0" err="1">
                          <a:latin typeface="Arial"/>
                          <a:cs typeface="Arial"/>
                        </a:rPr>
                        <a:t>е</a:t>
                      </a:r>
                      <a:r>
                        <a:rPr sz="1600" b="1" spc="-10" dirty="0" err="1">
                          <a:latin typeface="Arial"/>
                          <a:cs typeface="Arial"/>
                        </a:rPr>
                        <a:t>л</a:t>
                      </a:r>
                      <a:r>
                        <a:rPr sz="1600" b="1" dirty="0" err="1">
                          <a:latin typeface="Arial"/>
                          <a:cs typeface="Arial"/>
                        </a:rPr>
                        <a:t>ей</a:t>
                      </a:r>
                      <a:endParaRPr sz="1600" dirty="0">
                        <a:latin typeface="Arial"/>
                        <a:cs typeface="Arial"/>
                      </a:endParaRPr>
                    </a:p>
                    <a:p>
                      <a:pPr marL="475615" algn="ctr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600" spc="-30" dirty="0" err="1">
                          <a:latin typeface="Microsoft Sans Serif"/>
                          <a:cs typeface="Microsoft Sans Serif"/>
                        </a:rPr>
                        <a:t>Диплом</a:t>
                      </a:r>
                      <a:r>
                        <a:rPr sz="160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10" dirty="0">
                          <a:latin typeface="Microsoft Sans Serif"/>
                          <a:cs typeface="Microsoft Sans Serif"/>
                        </a:rPr>
                        <a:t>«</a:t>
                      </a:r>
                      <a:r>
                        <a:rPr sz="1600" spc="-10" dirty="0" err="1">
                          <a:latin typeface="Microsoft Sans Serif"/>
                          <a:cs typeface="Microsoft Sans Serif"/>
                        </a:rPr>
                        <a:t>Победителя</a:t>
                      </a:r>
                      <a:r>
                        <a:rPr sz="1600" spc="-10" dirty="0">
                          <a:latin typeface="Microsoft Sans Serif"/>
                          <a:cs typeface="Microsoft Sans Serif"/>
                        </a:rPr>
                        <a:t>»</a:t>
                      </a:r>
                      <a:endParaRPr sz="1600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9461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58095">
                <a:tc>
                  <a:txBody>
                    <a:bodyPr/>
                    <a:lstStyle/>
                    <a:p>
                      <a:pPr marL="360045" marR="354330" indent="114300" algn="ctr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sz="1600" spc="-30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Диплом</a:t>
                      </a:r>
                      <a:r>
                        <a:rPr sz="1600" spc="20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10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«Победителя» </a:t>
                      </a:r>
                      <a:r>
                        <a:rPr sz="1600" spc="-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1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Участники</a:t>
                      </a:r>
                      <a:r>
                        <a:rPr sz="1600" spc="1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10" dirty="0" err="1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путешествия</a:t>
                      </a:r>
                      <a:r>
                        <a:rPr sz="1600" spc="30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10" dirty="0" err="1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по</a:t>
                      </a:r>
                      <a:endParaRPr lang="ru-RU" sz="1600" spc="-10" dirty="0">
                        <a:solidFill>
                          <a:srgbClr val="44536A"/>
                        </a:solidFill>
                        <a:latin typeface="Microsoft Sans Serif"/>
                        <a:cs typeface="Microsoft Sans Serif"/>
                      </a:endParaRP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spc="-1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маршруту</a:t>
                      </a:r>
                      <a:r>
                        <a:rPr lang="ru-RU" sz="1600" spc="30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1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«Санкт-Петербург</a:t>
                      </a:r>
                      <a:r>
                        <a:rPr lang="ru-RU" sz="1600" spc="1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-</a:t>
                      </a:r>
                      <a:r>
                        <a:rPr lang="ru-RU" sz="1600" spc="10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1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Владивосток»</a:t>
                      </a:r>
                      <a:r>
                        <a:rPr lang="ru-RU" sz="1600" spc="50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и </a:t>
                      </a:r>
                      <a:r>
                        <a:rPr lang="ru-RU" sz="1600" spc="-1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«Владивосток</a:t>
                      </a:r>
                      <a:r>
                        <a:rPr lang="ru-RU" sz="1600" spc="40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- </a:t>
                      </a:r>
                      <a:r>
                        <a:rPr lang="ru-RU" sz="1600" spc="-15" dirty="0">
                          <a:solidFill>
                            <a:srgbClr val="44536A"/>
                          </a:solidFill>
                          <a:latin typeface="Microsoft Sans Serif"/>
                          <a:cs typeface="Microsoft Sans Serif"/>
                        </a:rPr>
                        <a:t>Санкт-Петербург»</a:t>
                      </a:r>
                      <a:endParaRPr lang="ru-RU" sz="1600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19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2DE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20"/>
                        </a:lnSpc>
                      </a:pPr>
                      <a:r>
                        <a:rPr sz="1600" spc="-30" dirty="0">
                          <a:latin typeface="Microsoft Sans Serif"/>
                          <a:cs typeface="Microsoft Sans Serif"/>
                        </a:rPr>
                        <a:t>Диплом</a:t>
                      </a:r>
                      <a:r>
                        <a:rPr sz="1600" spc="15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sz="1600" spc="-10" dirty="0">
                          <a:latin typeface="Microsoft Sans Serif"/>
                          <a:cs typeface="Microsoft Sans Serif"/>
                        </a:rPr>
                        <a:t>«Победителя»</a:t>
                      </a:r>
                      <a:endParaRPr sz="1600" dirty="0">
                        <a:latin typeface="Microsoft Sans Serif"/>
                        <a:cs typeface="Microsoft Sans Serif"/>
                      </a:endParaRPr>
                    </a:p>
                    <a:p>
                      <a:pPr algn="ctr">
                        <a:lnSpc>
                          <a:spcPts val="1639"/>
                        </a:lnSpc>
                        <a:spcBef>
                          <a:spcPts val="200"/>
                        </a:spcBef>
                      </a:pPr>
                      <a:r>
                        <a:rPr sz="1600" b="1" spc="-5" dirty="0">
                          <a:latin typeface="Arial"/>
                          <a:cs typeface="Arial"/>
                        </a:rPr>
                        <a:t>200</a:t>
                      </a:r>
                      <a:r>
                        <a:rPr sz="1600" b="1" spc="-9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5" dirty="0" err="1">
                          <a:latin typeface="Arial"/>
                          <a:cs typeface="Arial"/>
                        </a:rPr>
                        <a:t>тыс</a:t>
                      </a:r>
                      <a:r>
                        <a:rPr lang="ru-RU" sz="1600" b="1" spc="-5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5" dirty="0" err="1">
                          <a:latin typeface="Arial"/>
                          <a:cs typeface="Arial"/>
                        </a:rPr>
                        <a:t>руб</a:t>
                      </a:r>
                      <a:r>
                        <a:rPr sz="1600" b="1" spc="-15" dirty="0">
                          <a:latin typeface="Arial"/>
                          <a:cs typeface="Arial"/>
                        </a:rPr>
                        <a:t>.</a:t>
                      </a:r>
                      <a:endParaRPr lang="ru-RU" sz="1600" b="1" spc="-15" dirty="0">
                        <a:latin typeface="Arial"/>
                        <a:cs typeface="Arial"/>
                      </a:endParaRPr>
                    </a:p>
                    <a:p>
                      <a:pPr marL="0" marR="0" lvl="0" indent="0" algn="ctr" defTabSz="914400" eaLnBrk="1" fontAlgn="auto" latinLnBrk="0" hangingPunct="1">
                        <a:lnSpc>
                          <a:spcPts val="1639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spc="-30" dirty="0">
                          <a:solidFill>
                            <a:schemeClr val="tx1"/>
                          </a:solidFill>
                          <a:latin typeface="Microsoft Sans Serif"/>
                          <a:ea typeface="+mn-ea"/>
                          <a:cs typeface="Microsoft Sans Serif"/>
                        </a:rPr>
                        <a:t>на</a:t>
                      </a:r>
                      <a:r>
                        <a:rPr lang="ru-RU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spc="-30" dirty="0">
                          <a:solidFill>
                            <a:schemeClr val="tx1"/>
                          </a:solidFill>
                          <a:latin typeface="Microsoft Sans Serif"/>
                          <a:ea typeface="+mn-ea"/>
                          <a:cs typeface="Microsoft Sans Serif"/>
                        </a:rPr>
                        <a:t>образование</a:t>
                      </a:r>
                      <a:r>
                        <a:rPr lang="ru-RU" sz="16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и </a:t>
                      </a:r>
                      <a:r>
                        <a:rPr lang="ru-RU" sz="1600" spc="-30" dirty="0">
                          <a:solidFill>
                            <a:schemeClr val="tx1"/>
                          </a:solidFill>
                          <a:latin typeface="Microsoft Sans Serif"/>
                          <a:ea typeface="+mn-ea"/>
                          <a:cs typeface="Microsoft Sans Serif"/>
                        </a:rPr>
                        <a:t>саморазвитие</a:t>
                      </a:r>
                      <a:endParaRPr sz="1600" spc="-30" dirty="0">
                        <a:solidFill>
                          <a:schemeClr val="tx1"/>
                        </a:solidFill>
                        <a:latin typeface="Microsoft Sans Serif"/>
                        <a:ea typeface="+mn-ea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rgbClr val="D1EDEE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20"/>
                        </a:lnSpc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1</a:t>
                      </a:r>
                      <a:r>
                        <a:rPr sz="16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 err="1">
                          <a:latin typeface="Arial"/>
                          <a:cs typeface="Arial"/>
                        </a:rPr>
                        <a:t>млн</a:t>
                      </a:r>
                      <a:r>
                        <a:rPr lang="ru-RU" sz="1600" b="1" dirty="0">
                          <a:latin typeface="Arial"/>
                          <a:cs typeface="Arial"/>
                        </a:rPr>
                        <a:t>.</a:t>
                      </a:r>
                      <a:r>
                        <a:rPr sz="16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руб.</a:t>
                      </a:r>
                      <a:endParaRPr sz="1600" dirty="0">
                        <a:latin typeface="Arial"/>
                        <a:cs typeface="Arial"/>
                      </a:endParaRPr>
                    </a:p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229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sz="1600" spc="-10" dirty="0" err="1">
                          <a:latin typeface="Microsoft Sans Serif"/>
                          <a:cs typeface="Microsoft Sans Serif"/>
                        </a:rPr>
                        <a:t>на</a:t>
                      </a:r>
                      <a:r>
                        <a:rPr sz="1600" spc="10" dirty="0"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lang="ru-RU" sz="1600" spc="-10" dirty="0">
                          <a:solidFill>
                            <a:schemeClr val="tx1"/>
                          </a:solidFill>
                          <a:latin typeface="Microsoft Sans Serif"/>
                          <a:ea typeface="+mn-ea"/>
                          <a:cs typeface="Microsoft Sans Serif"/>
                        </a:rPr>
                        <a:t>образование</a:t>
                      </a:r>
                    </a:p>
                    <a:p>
                      <a:pPr algn="ctr">
                        <a:lnSpc>
                          <a:spcPts val="1105"/>
                        </a:lnSpc>
                        <a:spcBef>
                          <a:spcPts val="229"/>
                        </a:spcBef>
                      </a:pPr>
                      <a:endParaRPr sz="1600" dirty="0">
                        <a:latin typeface="Microsoft Sans Serif"/>
                        <a:cs typeface="Microsoft Sans Serif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2866" y="284810"/>
            <a:ext cx="4126865" cy="497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200" dirty="0"/>
              <a:t>Как</a:t>
            </a:r>
            <a:r>
              <a:rPr spc="325" dirty="0"/>
              <a:t> </a:t>
            </a:r>
            <a:r>
              <a:rPr spc="195" dirty="0"/>
              <a:t>подать</a:t>
            </a:r>
            <a:r>
              <a:rPr spc="330" dirty="0"/>
              <a:t> </a:t>
            </a:r>
            <a:r>
              <a:rPr spc="185" dirty="0"/>
              <a:t>заявку?</a:t>
            </a:r>
          </a:p>
        </p:txBody>
      </p:sp>
      <p:sp>
        <p:nvSpPr>
          <p:cNvPr id="3" name="object 3"/>
          <p:cNvSpPr/>
          <p:nvPr/>
        </p:nvSpPr>
        <p:spPr>
          <a:xfrm>
            <a:off x="623316" y="1258823"/>
            <a:ext cx="11018520" cy="1233170"/>
          </a:xfrm>
          <a:custGeom>
            <a:avLst/>
            <a:gdLst/>
            <a:ahLst/>
            <a:cxnLst/>
            <a:rect l="l" t="t" r="r" b="b"/>
            <a:pathLst>
              <a:path w="11018520" h="1233170">
                <a:moveTo>
                  <a:pt x="10910316" y="1077468"/>
                </a:moveTo>
                <a:lnTo>
                  <a:pt x="0" y="1077468"/>
                </a:lnTo>
                <a:lnTo>
                  <a:pt x="0" y="1229868"/>
                </a:lnTo>
                <a:lnTo>
                  <a:pt x="0" y="1232916"/>
                </a:lnTo>
                <a:lnTo>
                  <a:pt x="10910316" y="1232916"/>
                </a:lnTo>
                <a:lnTo>
                  <a:pt x="10910316" y="1229868"/>
                </a:lnTo>
                <a:lnTo>
                  <a:pt x="10910316" y="1077468"/>
                </a:lnTo>
                <a:close/>
              </a:path>
              <a:path w="11018520" h="1233170">
                <a:moveTo>
                  <a:pt x="11018520" y="0"/>
                </a:moveTo>
                <a:lnTo>
                  <a:pt x="0" y="0"/>
                </a:lnTo>
                <a:lnTo>
                  <a:pt x="0" y="1025652"/>
                </a:lnTo>
                <a:lnTo>
                  <a:pt x="11018520" y="1025652"/>
                </a:lnTo>
                <a:lnTo>
                  <a:pt x="11018520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623316" y="1492758"/>
            <a:ext cx="11018520" cy="761106"/>
          </a:xfrm>
          <a:prstGeom prst="rect">
            <a:avLst/>
          </a:prstGeom>
          <a:solidFill>
            <a:srgbClr val="006FC0"/>
          </a:solidFill>
        </p:spPr>
        <p:txBody>
          <a:bodyPr vert="horz" wrap="square" lIns="0" tIns="9525" rIns="0" bIns="0" rtlCol="0">
            <a:spAutoFit/>
          </a:bodyPr>
          <a:lstStyle/>
          <a:p>
            <a:pPr marL="4568825" marR="748030" indent="-3815079" algn="ctr">
              <a:lnSpc>
                <a:spcPct val="100000"/>
              </a:lnSpc>
              <a:spcBef>
                <a:spcPts val="75"/>
              </a:spcBef>
            </a:pPr>
            <a:r>
              <a:rPr sz="2400" b="1" spc="-30" dirty="0">
                <a:solidFill>
                  <a:srgbClr val="FFFFFF"/>
                </a:solidFill>
                <a:latin typeface="Arial"/>
                <a:cs typeface="Arial"/>
              </a:rPr>
              <a:t>ПОДАТЬ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5" dirty="0">
                <a:solidFill>
                  <a:srgbClr val="FFFFFF"/>
                </a:solidFill>
                <a:latin typeface="Arial"/>
                <a:cs typeface="Arial"/>
              </a:rPr>
              <a:t>ЗАЯВКУ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 НА КОНКУРС</a:t>
            </a: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 МОЖНО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endParaRPr lang="ru-RU" sz="2400" b="1" dirty="0">
              <a:solidFill>
                <a:srgbClr val="FFFFFF"/>
              </a:solidFill>
              <a:latin typeface="Arial"/>
              <a:cs typeface="Arial"/>
            </a:endParaRPr>
          </a:p>
          <a:p>
            <a:pPr marL="4568825" marR="748030" indent="-3815079" algn="ctr">
              <a:lnSpc>
                <a:spcPct val="100000"/>
              </a:lnSpc>
              <a:spcBef>
                <a:spcPts val="75"/>
              </a:spcBef>
            </a:pPr>
            <a:r>
              <a:rPr lang="ru-RU" sz="2400" b="1" dirty="0">
                <a:solidFill>
                  <a:srgbClr val="FFFFFF"/>
                </a:solidFill>
                <a:latin typeface="Arial"/>
                <a:cs typeface="Arial"/>
              </a:rPr>
              <a:t>ДО 1</a:t>
            </a:r>
            <a:r>
              <a:rPr lang="en-US" sz="2400" b="1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r>
              <a:rPr lang="ru-RU" sz="2400" b="1" dirty="0">
                <a:solidFill>
                  <a:srgbClr val="FFFFFF"/>
                </a:solidFill>
                <a:latin typeface="Arial"/>
                <a:cs typeface="Arial"/>
              </a:rPr>
              <a:t> МАЯ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202</a:t>
            </a:r>
            <a:r>
              <a:rPr lang="en-US" sz="2400" b="1" spc="-5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r>
              <a:rPr sz="24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25" dirty="0">
                <a:solidFill>
                  <a:srgbClr val="FFFFFF"/>
                </a:solidFill>
                <a:latin typeface="Arial"/>
                <a:cs typeface="Arial"/>
              </a:rPr>
              <a:t>ГОДА </a:t>
            </a:r>
            <a:r>
              <a:rPr sz="2400" b="1" spc="-6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ПО</a:t>
            </a:r>
            <a:r>
              <a:rPr sz="24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FFFFFF"/>
                </a:solidFill>
                <a:latin typeface="Arial"/>
                <a:cs typeface="Arial"/>
              </a:rPr>
              <a:t>ССЫЛКЕ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845052" y="2336291"/>
            <a:ext cx="4942840" cy="859790"/>
          </a:xfrm>
          <a:custGeom>
            <a:avLst/>
            <a:gdLst/>
            <a:ahLst/>
            <a:cxnLst/>
            <a:rect l="l" t="t" r="r" b="b"/>
            <a:pathLst>
              <a:path w="4942840" h="859789">
                <a:moveTo>
                  <a:pt x="4942332" y="0"/>
                </a:moveTo>
                <a:lnTo>
                  <a:pt x="0" y="0"/>
                </a:lnTo>
                <a:lnTo>
                  <a:pt x="0" y="664476"/>
                </a:lnTo>
                <a:lnTo>
                  <a:pt x="0" y="765060"/>
                </a:lnTo>
                <a:lnTo>
                  <a:pt x="0" y="859536"/>
                </a:lnTo>
                <a:lnTo>
                  <a:pt x="4835652" y="859536"/>
                </a:lnTo>
                <a:lnTo>
                  <a:pt x="4835652" y="765060"/>
                </a:lnTo>
                <a:lnTo>
                  <a:pt x="4942332" y="765060"/>
                </a:lnTo>
                <a:lnTo>
                  <a:pt x="4942332" y="664476"/>
                </a:lnTo>
                <a:lnTo>
                  <a:pt x="4942332" y="0"/>
                </a:lnTo>
                <a:close/>
              </a:path>
            </a:pathLst>
          </a:custGeom>
          <a:solidFill>
            <a:srgbClr val="FC7B7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3845052" y="2490216"/>
            <a:ext cx="4942840" cy="411010"/>
          </a:xfrm>
          <a:prstGeom prst="rect">
            <a:avLst/>
          </a:prstGeom>
          <a:solidFill>
            <a:srgbClr val="FC7B76"/>
          </a:solidFill>
        </p:spPr>
        <p:txBody>
          <a:bodyPr vert="horz" wrap="square" lIns="0" tIns="132715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45"/>
              </a:spcBef>
            </a:pPr>
            <a:r>
              <a:rPr lang="en-US" sz="1800" b="1" spc="-10" dirty="0">
                <a:solidFill>
                  <a:schemeClr val="tx2">
                    <a:lumMod val="60000"/>
                    <a:lumOff val="40000"/>
                  </a:schemeClr>
                </a:solidFill>
                <a:uFill>
                  <a:solidFill>
                    <a:srgbClr val="0462C1"/>
                  </a:solidFill>
                </a:uFill>
                <a:latin typeface="Microsoft Sans Serif"/>
                <a:cs typeface="Microsoft Sans Serif"/>
                <a:hlinkClick r:id="rId2"/>
              </a:rPr>
              <a:t>https://www.bolshayaperemena.online</a:t>
            </a:r>
            <a:endParaRPr sz="1800" dirty="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103436" y="3955277"/>
            <a:ext cx="8097964" cy="714298"/>
          </a:xfrm>
          <a:prstGeom prst="rect">
            <a:avLst/>
          </a:prstGeom>
          <a:solidFill>
            <a:srgbClr val="93D9DC"/>
          </a:solidFill>
        </p:spPr>
        <p:txBody>
          <a:bodyPr vert="horz" wrap="square" lIns="0" tIns="158750" rIns="0" bIns="0" rtlCol="0">
            <a:spAutoFit/>
          </a:bodyPr>
          <a:lstStyle/>
          <a:p>
            <a:pPr marL="813435" marR="330200" indent="-474345">
              <a:lnSpc>
                <a:spcPct val="100000"/>
              </a:lnSpc>
              <a:spcBef>
                <a:spcPts val="1250"/>
              </a:spcBef>
            </a:pPr>
            <a:r>
              <a:rPr sz="1800" b="1" spc="-25" dirty="0">
                <a:solidFill>
                  <a:srgbClr val="001F5F"/>
                </a:solidFill>
                <a:latin typeface="Arial"/>
                <a:cs typeface="Arial"/>
              </a:rPr>
              <a:t>ВАЖНО!</a:t>
            </a:r>
            <a:r>
              <a:rPr sz="1800" b="1" spc="3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800" dirty="0">
                <a:solidFill>
                  <a:srgbClr val="001F5F"/>
                </a:solidFill>
                <a:latin typeface="Microsoft Sans Serif"/>
                <a:cs typeface="Microsoft Sans Serif"/>
              </a:rPr>
              <a:t>После</a:t>
            </a:r>
            <a:r>
              <a:rPr sz="1800" spc="2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регистрации</a:t>
            </a:r>
            <a:r>
              <a:rPr sz="1800" spc="2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на</a:t>
            </a:r>
            <a:r>
              <a:rPr sz="1800" spc="1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Microsoft Sans Serif"/>
                <a:cs typeface="Microsoft Sans Serif"/>
              </a:rPr>
              <a:t>платформе</a:t>
            </a:r>
            <a:r>
              <a:rPr sz="1800" spc="2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Microsoft Sans Serif"/>
                <a:cs typeface="Microsoft Sans Serif"/>
              </a:rPr>
              <a:t>«Большой</a:t>
            </a:r>
            <a:r>
              <a:rPr sz="1800" spc="5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Microsoft Sans Serif"/>
                <a:cs typeface="Microsoft Sans Serif"/>
              </a:rPr>
              <a:t>перемены» </a:t>
            </a:r>
            <a:r>
              <a:rPr sz="1800" spc="-465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001F5F"/>
                </a:solidFill>
                <a:latin typeface="Microsoft Sans Serif"/>
                <a:cs typeface="Microsoft Sans Serif"/>
              </a:rPr>
              <a:t>необходимо</a:t>
            </a:r>
            <a:r>
              <a:rPr sz="1800" spc="30" dirty="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Arial"/>
                <a:cs typeface="Arial"/>
              </a:rPr>
              <a:t>дополнительно</a:t>
            </a:r>
            <a:r>
              <a:rPr sz="1800" b="1" spc="2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Arial"/>
                <a:cs typeface="Arial"/>
              </a:rPr>
              <a:t>подать</a:t>
            </a:r>
            <a:r>
              <a:rPr sz="1800" b="1" spc="20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Arial"/>
                <a:cs typeface="Arial"/>
              </a:rPr>
              <a:t>заявку</a:t>
            </a:r>
            <a:r>
              <a:rPr sz="18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001F5F"/>
                </a:solidFill>
                <a:latin typeface="Arial"/>
                <a:cs typeface="Arial"/>
              </a:rPr>
              <a:t>на</a:t>
            </a:r>
            <a:r>
              <a:rPr sz="1800" b="1" spc="5" dirty="0">
                <a:solidFill>
                  <a:srgbClr val="001F5F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Arial"/>
                <a:cs typeface="Arial"/>
              </a:rPr>
              <a:t>Конкурс</a:t>
            </a:r>
            <a:endParaRPr sz="1800" dirty="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623316" y="466344"/>
            <a:ext cx="11018520" cy="2740660"/>
            <a:chOff x="623316" y="466344"/>
            <a:chExt cx="11018520" cy="2740660"/>
          </a:xfrm>
        </p:grpSpPr>
        <p:sp>
          <p:nvSpPr>
            <p:cNvPr id="9" name="object 9"/>
            <p:cNvSpPr/>
            <p:nvPr/>
          </p:nvSpPr>
          <p:spPr>
            <a:xfrm>
              <a:off x="623316" y="1258823"/>
              <a:ext cx="11018520" cy="1948180"/>
            </a:xfrm>
            <a:custGeom>
              <a:avLst/>
              <a:gdLst/>
              <a:ahLst/>
              <a:cxnLst/>
              <a:rect l="l" t="t" r="r" b="b"/>
              <a:pathLst>
                <a:path w="11018520" h="1948180">
                  <a:moveTo>
                    <a:pt x="207264" y="1123188"/>
                  </a:moveTo>
                  <a:lnTo>
                    <a:pt x="108191" y="1123188"/>
                  </a:lnTo>
                  <a:lnTo>
                    <a:pt x="108191" y="1022604"/>
                  </a:lnTo>
                  <a:lnTo>
                    <a:pt x="0" y="1022604"/>
                  </a:lnTo>
                  <a:lnTo>
                    <a:pt x="0" y="1123188"/>
                  </a:lnTo>
                  <a:lnTo>
                    <a:pt x="0" y="1229868"/>
                  </a:lnTo>
                  <a:lnTo>
                    <a:pt x="108191" y="1229868"/>
                  </a:lnTo>
                  <a:lnTo>
                    <a:pt x="207264" y="1229868"/>
                  </a:lnTo>
                  <a:lnTo>
                    <a:pt x="207264" y="1123188"/>
                  </a:lnTo>
                  <a:close/>
                </a:path>
                <a:path w="11018520" h="1948180">
                  <a:moveTo>
                    <a:pt x="243840" y="0"/>
                  </a:moveTo>
                  <a:lnTo>
                    <a:pt x="129540" y="0"/>
                  </a:lnTo>
                  <a:lnTo>
                    <a:pt x="9144" y="0"/>
                  </a:lnTo>
                  <a:lnTo>
                    <a:pt x="7620" y="0"/>
                  </a:lnTo>
                  <a:lnTo>
                    <a:pt x="7620" y="234696"/>
                  </a:lnTo>
                  <a:lnTo>
                    <a:pt x="129540" y="234696"/>
                  </a:lnTo>
                  <a:lnTo>
                    <a:pt x="129540" y="120396"/>
                  </a:lnTo>
                  <a:lnTo>
                    <a:pt x="243840" y="120396"/>
                  </a:lnTo>
                  <a:lnTo>
                    <a:pt x="243840" y="0"/>
                  </a:lnTo>
                  <a:close/>
                </a:path>
                <a:path w="11018520" h="1948180">
                  <a:moveTo>
                    <a:pt x="3429000" y="1830324"/>
                  </a:moveTo>
                  <a:lnTo>
                    <a:pt x="3329940" y="1830324"/>
                  </a:lnTo>
                  <a:lnTo>
                    <a:pt x="3329940" y="1729740"/>
                  </a:lnTo>
                  <a:lnTo>
                    <a:pt x="3221736" y="1729740"/>
                  </a:lnTo>
                  <a:lnTo>
                    <a:pt x="3221736" y="1830324"/>
                  </a:lnTo>
                  <a:lnTo>
                    <a:pt x="3221736" y="1937004"/>
                  </a:lnTo>
                  <a:lnTo>
                    <a:pt x="3329940" y="1937004"/>
                  </a:lnTo>
                  <a:lnTo>
                    <a:pt x="3429000" y="1937004"/>
                  </a:lnTo>
                  <a:lnTo>
                    <a:pt x="3429000" y="1830324"/>
                  </a:lnTo>
                  <a:close/>
                </a:path>
                <a:path w="11018520" h="1948180">
                  <a:moveTo>
                    <a:pt x="8164068" y="1741944"/>
                  </a:moveTo>
                  <a:lnTo>
                    <a:pt x="8057388" y="1741944"/>
                  </a:lnTo>
                  <a:lnTo>
                    <a:pt x="8057388" y="1842528"/>
                  </a:lnTo>
                  <a:lnTo>
                    <a:pt x="7958328" y="1842528"/>
                  </a:lnTo>
                  <a:lnTo>
                    <a:pt x="7958328" y="1947672"/>
                  </a:lnTo>
                  <a:lnTo>
                    <a:pt x="8057388" y="1947672"/>
                  </a:lnTo>
                  <a:lnTo>
                    <a:pt x="8164068" y="1947672"/>
                  </a:lnTo>
                  <a:lnTo>
                    <a:pt x="8164068" y="1842528"/>
                  </a:lnTo>
                  <a:lnTo>
                    <a:pt x="8164068" y="1741944"/>
                  </a:lnTo>
                  <a:close/>
                </a:path>
                <a:path w="11018520" h="1948180">
                  <a:moveTo>
                    <a:pt x="11018520" y="1025652"/>
                  </a:moveTo>
                  <a:lnTo>
                    <a:pt x="10910316" y="1025652"/>
                  </a:lnTo>
                  <a:lnTo>
                    <a:pt x="10910316" y="1126236"/>
                  </a:lnTo>
                  <a:lnTo>
                    <a:pt x="10811256" y="1126236"/>
                  </a:lnTo>
                  <a:lnTo>
                    <a:pt x="10811256" y="1231392"/>
                  </a:lnTo>
                  <a:lnTo>
                    <a:pt x="10910316" y="1231392"/>
                  </a:lnTo>
                  <a:lnTo>
                    <a:pt x="11018520" y="1231392"/>
                  </a:lnTo>
                  <a:lnTo>
                    <a:pt x="11018520" y="1126236"/>
                  </a:lnTo>
                  <a:lnTo>
                    <a:pt x="11018520" y="1025652"/>
                  </a:lnTo>
                  <a:close/>
                </a:path>
                <a:path w="11018520" h="1948180">
                  <a:moveTo>
                    <a:pt x="11018520" y="0"/>
                  </a:moveTo>
                  <a:lnTo>
                    <a:pt x="10896600" y="0"/>
                  </a:lnTo>
                  <a:lnTo>
                    <a:pt x="10783824" y="0"/>
                  </a:lnTo>
                  <a:lnTo>
                    <a:pt x="10783824" y="118872"/>
                  </a:lnTo>
                  <a:lnTo>
                    <a:pt x="10896600" y="118872"/>
                  </a:lnTo>
                  <a:lnTo>
                    <a:pt x="10896600" y="233172"/>
                  </a:lnTo>
                  <a:lnTo>
                    <a:pt x="11018520" y="233172"/>
                  </a:lnTo>
                  <a:lnTo>
                    <a:pt x="11018520" y="118872"/>
                  </a:lnTo>
                  <a:lnTo>
                    <a:pt x="1101852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0" name="object 10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89804" y="466344"/>
              <a:ext cx="1685544" cy="1053084"/>
            </a:xfrm>
            <a:prstGeom prst="rect">
              <a:avLst/>
            </a:prstGeom>
          </p:spPr>
        </p:pic>
      </p:grpSp>
      <p:pic>
        <p:nvPicPr>
          <p:cNvPr id="13" name="object 13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663696" y="3413759"/>
            <a:ext cx="569976" cy="342900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011668" y="3413759"/>
            <a:ext cx="569976" cy="3429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8B7C69F7-9F84-438B-A354-0C667AF311A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961" y="2721784"/>
            <a:ext cx="2657475" cy="32385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</TotalTime>
  <Words>429</Words>
  <Application>Microsoft Office PowerPoint</Application>
  <PresentationFormat>Широкоэкранный</PresentationFormat>
  <Paragraphs>76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Microsoft Sans Serif</vt:lpstr>
      <vt:lpstr>Times New Roman</vt:lpstr>
      <vt:lpstr>Office Theme</vt:lpstr>
      <vt:lpstr>Презентация PowerPoint</vt:lpstr>
      <vt:lpstr>Презентация PowerPoint</vt:lpstr>
      <vt:lpstr>«Большая перемена – 2022». Как это было</vt:lpstr>
      <vt:lpstr>Сайт конкурса: https://www.bolshayaperemena.online/ </vt:lpstr>
      <vt:lpstr>Направления конкурса</vt:lpstr>
      <vt:lpstr>Этапы Конкурса  для школьников 5-7 классов</vt:lpstr>
      <vt:lpstr>Презентация PowerPoint</vt:lpstr>
      <vt:lpstr>Призовой фонд конкурса</vt:lpstr>
      <vt:lpstr>Как подать заявку?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iero</dc:creator>
  <cp:lastModifiedBy>Людмила Юрьевна Вересова</cp:lastModifiedBy>
  <cp:revision>29</cp:revision>
  <dcterms:created xsi:type="dcterms:W3CDTF">2021-05-12T06:35:34Z</dcterms:created>
  <dcterms:modified xsi:type="dcterms:W3CDTF">2023-04-20T08:24:02Z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2021-03-26T00:00:00Z</vt:filetime>
  </property>
  <property fmtid="{D5CDD505-2E9C-101B-9397-08002B2CF9AE}" pid="3" name="Creator">
    <vt:lpwstr>Microsoft® PowerPoint® для Microsoft 365</vt:lpwstr>
  </property>
  <property fmtid="{D5CDD505-2E9C-101B-9397-08002B2CF9AE}" pid="4" name="LastSaved">
    <vt:filetime>2021-05-12T00:00:00Z</vt:filetime>
  </property>
</Properties>
</file>